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324" r:id="rId2"/>
    <p:sldId id="342" r:id="rId3"/>
    <p:sldId id="348" r:id="rId4"/>
    <p:sldId id="343" r:id="rId5"/>
    <p:sldId id="344" r:id="rId6"/>
    <p:sldId id="341" r:id="rId7"/>
    <p:sldId id="336" r:id="rId8"/>
    <p:sldId id="337" r:id="rId9"/>
    <p:sldId id="338" r:id="rId10"/>
    <p:sldId id="339" r:id="rId11"/>
    <p:sldId id="349" r:id="rId12"/>
    <p:sldId id="345" r:id="rId13"/>
    <p:sldId id="346" r:id="rId14"/>
    <p:sldId id="347" r:id="rId15"/>
    <p:sldId id="350" r:id="rId16"/>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a:srgbClr val="008000"/>
    <a:srgbClr val="DBFC12"/>
    <a:srgbClr val="4A500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64" autoAdjust="0"/>
    <p:restoredTop sz="86201" autoAdjust="0"/>
  </p:normalViewPr>
  <p:slideViewPr>
    <p:cSldViewPr>
      <p:cViewPr varScale="1">
        <p:scale>
          <a:sx n="59" d="100"/>
          <a:sy n="59" d="100"/>
        </p:scale>
        <p:origin x="-136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s-ES"/>
          </a:p>
        </p:txBody>
      </p:sp>
      <p:sp>
        <p:nvSpPr>
          <p:cNvPr id="6246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fld id="{5F8F09D6-6CD4-49E7-A680-53339C26AFDA}" type="datetimeFigureOut">
              <a:rPr lang="es-ES"/>
              <a:pPr>
                <a:defRPr/>
              </a:pPr>
              <a:t>22/10/2012</a:t>
            </a:fld>
            <a:endParaRPr lang="es-ES"/>
          </a:p>
        </p:txBody>
      </p:sp>
      <p:sp>
        <p:nvSpPr>
          <p:cNvPr id="62468"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s-ES"/>
          </a:p>
        </p:txBody>
      </p:sp>
      <p:sp>
        <p:nvSpPr>
          <p:cNvPr id="62469"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CD1AC864-5894-46A0-BB0A-E2225AEE8E9C}" type="slidenum">
              <a:rPr lang="es-ES"/>
              <a:pPr>
                <a:defRPr/>
              </a:pPr>
              <a:t>‹Nº›</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6ECBE3E-CD7B-4D25-8F30-1535F2CAC55D}" type="datetimeFigureOut">
              <a:rPr lang="en-US"/>
              <a:pPr>
                <a:defRPr/>
              </a:pPr>
              <a:t>10/22/2012</a:t>
            </a:fld>
            <a:endParaRPr lang="en-US"/>
          </a:p>
        </p:txBody>
      </p:sp>
      <p:sp>
        <p:nvSpPr>
          <p:cNvPr id="4" name="Slide Image Placeholder 3"/>
          <p:cNvSpPr>
            <a:spLocks noGrp="1" noRot="1" noChangeAspect="1"/>
          </p:cNvSpPr>
          <p:nvPr>
            <p:ph type="sldImg" idx="2"/>
          </p:nvPr>
        </p:nvSpPr>
        <p:spPr>
          <a:xfrm>
            <a:off x="915988" y="744538"/>
            <a:ext cx="4965700" cy="3722687"/>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925B1A3A-7A4E-487A-AD51-8BAC6851F118}" type="slidenum">
              <a:rPr lang="en-US"/>
              <a:pPr>
                <a:defRPr/>
              </a:pPr>
              <a:t>‹Nº›</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46083" name="Rectangle 3"/>
          <p:cNvSpPr>
            <a:spLocks noGrp="1"/>
          </p:cNvSpPr>
          <p:nvPr>
            <p:ph type="body" idx="1"/>
          </p:nvPr>
        </p:nvSpPr>
        <p:spPr bwMode="auto">
          <a:noFill/>
        </p:spPr>
        <p:txBody>
          <a:bodyPr wrap="square" numCol="1" anchor="t" anchorCtr="0" compatLnSpc="1">
            <a:prstTxWarp prst="textNoShape">
              <a:avLst/>
            </a:prstTxWarp>
          </a:bodyPr>
          <a:lstStyle/>
          <a:p>
            <a:endParaRPr lang="es-ES" sz="2400" b="1"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49155" name="Rectangle 3"/>
          <p:cNvSpPr>
            <a:spLocks noGrp="1"/>
          </p:cNvSpPr>
          <p:nvPr>
            <p:ph type="body" idx="1"/>
          </p:nvPr>
        </p:nvSpPr>
        <p:spPr bwMode="auto">
          <a:noFill/>
        </p:spPr>
        <p:txBody>
          <a:bodyPr wrap="square" numCol="1" anchor="t" anchorCtr="0" compatLnSpc="1">
            <a:prstTxWarp prst="textNoShape">
              <a:avLst/>
            </a:prstTxWarp>
          </a:bodyPr>
          <a:lstStyle/>
          <a:p>
            <a:endParaRPr lang="es-E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49155" name="Rectangle 3"/>
          <p:cNvSpPr>
            <a:spLocks noGrp="1"/>
          </p:cNvSpPr>
          <p:nvPr>
            <p:ph type="body" idx="1"/>
          </p:nvPr>
        </p:nvSpPr>
        <p:spPr bwMode="auto">
          <a:noFill/>
        </p:spPr>
        <p:txBody>
          <a:bodyPr wrap="square" numCol="1" anchor="t" anchorCtr="0" compatLnSpc="1">
            <a:prstTxWarp prst="textNoShape">
              <a:avLst/>
            </a:prstTxWarp>
          </a:bodyPr>
          <a:lstStyle/>
          <a:p>
            <a:endParaRPr lang="es-E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49155" name="Rectangle 3"/>
          <p:cNvSpPr>
            <a:spLocks noGrp="1"/>
          </p:cNvSpPr>
          <p:nvPr>
            <p:ph type="body" idx="1"/>
          </p:nvPr>
        </p:nvSpPr>
        <p:spPr bwMode="auto">
          <a:noFill/>
        </p:spPr>
        <p:txBody>
          <a:bodyPr wrap="square" numCol="1" anchor="t" anchorCtr="0" compatLnSpc="1">
            <a:prstTxWarp prst="textNoShape">
              <a:avLst/>
            </a:prstTxWarp>
          </a:bodyPr>
          <a:lstStyle/>
          <a:p>
            <a:endParaRPr lang="es-E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49155" name="Rectangle 3"/>
          <p:cNvSpPr>
            <a:spLocks noGrp="1"/>
          </p:cNvSpPr>
          <p:nvPr>
            <p:ph type="body" idx="1"/>
          </p:nvPr>
        </p:nvSpPr>
        <p:spPr bwMode="auto">
          <a:noFill/>
        </p:spPr>
        <p:txBody>
          <a:bodyPr wrap="square" numCol="1" anchor="t" anchorCtr="0" compatLnSpc="1">
            <a:prstTxWarp prst="textNoShape">
              <a:avLst/>
            </a:prstTxWarp>
          </a:bodyPr>
          <a:lstStyle/>
          <a:p>
            <a:endParaRPr lang="es-E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49155" name="Rectangle 3"/>
          <p:cNvSpPr>
            <a:spLocks noGrp="1"/>
          </p:cNvSpPr>
          <p:nvPr>
            <p:ph type="body" idx="1"/>
          </p:nvPr>
        </p:nvSpPr>
        <p:spPr bwMode="auto">
          <a:noFill/>
        </p:spPr>
        <p:txBody>
          <a:bodyPr wrap="square" numCol="1" anchor="t" anchorCtr="0" compatLnSpc="1">
            <a:prstTxWarp prst="textNoShape">
              <a:avLst/>
            </a:prstTxWarp>
          </a:bodyPr>
          <a:lstStyle/>
          <a:p>
            <a:endParaRPr lang="es-E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49155" name="Rectangle 3"/>
          <p:cNvSpPr>
            <a:spLocks noGrp="1"/>
          </p:cNvSpPr>
          <p:nvPr>
            <p:ph type="body" idx="1"/>
          </p:nvPr>
        </p:nvSpPr>
        <p:spPr bwMode="auto">
          <a:noFill/>
        </p:spPr>
        <p:txBody>
          <a:bodyPr wrap="square" numCol="1" anchor="t" anchorCtr="0" compatLnSpc="1">
            <a:prstTxWarp prst="textNoShape">
              <a:avLst/>
            </a:prstTxWarp>
          </a:bodyPr>
          <a:lstStyle/>
          <a:p>
            <a:endParaRPr lang="es-E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49155" name="Rectangle 3"/>
          <p:cNvSpPr>
            <a:spLocks noGrp="1"/>
          </p:cNvSpPr>
          <p:nvPr>
            <p:ph type="body" idx="1"/>
          </p:nvPr>
        </p:nvSpPr>
        <p:spPr bwMode="auto">
          <a:noFill/>
        </p:spPr>
        <p:txBody>
          <a:bodyPr wrap="square" numCol="1" anchor="t" anchorCtr="0" compatLnSpc="1">
            <a:prstTxWarp prst="textNoShape">
              <a:avLst/>
            </a:prstTxWarp>
          </a:bodyPr>
          <a:lstStyle/>
          <a:p>
            <a:endParaRPr lang="es-E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49155" name="Rectangle 3"/>
          <p:cNvSpPr>
            <a:spLocks noGrp="1"/>
          </p:cNvSpPr>
          <p:nvPr>
            <p:ph type="body" idx="1"/>
          </p:nvPr>
        </p:nvSpPr>
        <p:spPr bwMode="auto">
          <a:noFill/>
        </p:spPr>
        <p:txBody>
          <a:bodyPr wrap="square" numCol="1" anchor="t" anchorCtr="0" compatLnSpc="1">
            <a:prstTxWarp prst="textNoShape">
              <a:avLst/>
            </a:prstTxWarp>
          </a:bodyPr>
          <a:lstStyle/>
          <a:p>
            <a:endParaRPr lang="es-E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49155" name="Rectangle 3"/>
          <p:cNvSpPr>
            <a:spLocks noGrp="1"/>
          </p:cNvSpPr>
          <p:nvPr>
            <p:ph type="body" idx="1"/>
          </p:nvPr>
        </p:nvSpPr>
        <p:spPr bwMode="auto">
          <a:noFill/>
        </p:spPr>
        <p:txBody>
          <a:bodyPr wrap="square" numCol="1" anchor="t" anchorCtr="0" compatLnSpc="1">
            <a:prstTxWarp prst="textNoShape">
              <a:avLst/>
            </a:prstTxWarp>
          </a:bodyPr>
          <a:lstStyle/>
          <a:p>
            <a:endParaRPr lang="es-E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49155" name="Rectangle 3"/>
          <p:cNvSpPr>
            <a:spLocks noGrp="1"/>
          </p:cNvSpPr>
          <p:nvPr>
            <p:ph type="body" idx="1"/>
          </p:nvPr>
        </p:nvSpPr>
        <p:spPr bwMode="auto">
          <a:noFill/>
        </p:spPr>
        <p:txBody>
          <a:bodyPr wrap="square" numCol="1" anchor="t" anchorCtr="0" compatLnSpc="1">
            <a:prstTxWarp prst="textNoShape">
              <a:avLst/>
            </a:prstTxWarp>
          </a:bodyPr>
          <a:lstStyle/>
          <a:p>
            <a:endParaRPr lang="es-E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8B5BA18-E161-46EE-9473-87922BAEB1D9}" type="datetime1">
              <a:rPr lang="en-US" smtClean="0"/>
              <a:pPr>
                <a:defRPr/>
              </a:pPr>
              <a:t>10/22/2012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s-ES" dirty="0" smtClean="0"/>
              <a:t>Dr. </a:t>
            </a:r>
            <a:r>
              <a:rPr lang="es-ES" dirty="0" smtClean="0"/>
              <a:t>Barry Castleman </a:t>
            </a:r>
            <a:endParaRPr lang="es-ES" dirty="0"/>
          </a:p>
        </p:txBody>
      </p:sp>
      <p:sp>
        <p:nvSpPr>
          <p:cNvPr id="6" name="Slide Number Placeholder 5"/>
          <p:cNvSpPr>
            <a:spLocks noGrp="1"/>
          </p:cNvSpPr>
          <p:nvPr>
            <p:ph type="sldNum" sz="quarter" idx="12"/>
          </p:nvPr>
        </p:nvSpPr>
        <p:spPr/>
        <p:txBody>
          <a:bodyPr/>
          <a:lstStyle>
            <a:lvl1pPr>
              <a:defRPr/>
            </a:lvl1pPr>
          </a:lstStyle>
          <a:p>
            <a:pPr>
              <a:defRPr/>
            </a:pPr>
            <a:fld id="{689E4B9A-E21E-4EAC-B335-CF6329888AF6}" type="slidenum">
              <a:rPr lang="en-US"/>
              <a:pPr>
                <a:defRPr/>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D921598-BC54-46DA-8435-28B10A09DE4B}" type="datetime1">
              <a:rPr lang="en-US" smtClean="0"/>
              <a:pPr>
                <a:defRPr/>
              </a:pPr>
              <a:t>10/22/2012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s-ES" dirty="0" smtClean="0"/>
              <a:t>Dr. </a:t>
            </a:r>
            <a:r>
              <a:rPr lang="es-ES" dirty="0" smtClean="0"/>
              <a:t>Barry Castleman </a:t>
            </a:r>
            <a:endParaRPr lang="es-ES" dirty="0"/>
          </a:p>
        </p:txBody>
      </p:sp>
      <p:sp>
        <p:nvSpPr>
          <p:cNvPr id="6" name="Slide Number Placeholder 5"/>
          <p:cNvSpPr>
            <a:spLocks noGrp="1"/>
          </p:cNvSpPr>
          <p:nvPr>
            <p:ph type="sldNum" sz="quarter" idx="12"/>
          </p:nvPr>
        </p:nvSpPr>
        <p:spPr/>
        <p:txBody>
          <a:bodyPr/>
          <a:lstStyle>
            <a:lvl1pPr>
              <a:defRPr/>
            </a:lvl1pPr>
          </a:lstStyle>
          <a:p>
            <a:pPr>
              <a:defRPr/>
            </a:pPr>
            <a:fld id="{60A23408-8841-4938-9E14-6F71B1ED628F}" type="slidenum">
              <a:rPr lang="en-US"/>
              <a:pPr>
                <a:defRPr/>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1F357A6-A1F9-446C-98BD-950694C7648F}" type="datetime1">
              <a:rPr lang="en-US" smtClean="0"/>
              <a:pPr>
                <a:defRPr/>
              </a:pPr>
              <a:t>10/22/2012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s-ES" dirty="0" smtClean="0"/>
              <a:t>Dr. </a:t>
            </a:r>
            <a:r>
              <a:rPr lang="es-ES" dirty="0" smtClean="0"/>
              <a:t>Barry Castleman </a:t>
            </a:r>
            <a:endParaRPr lang="es-ES" dirty="0"/>
          </a:p>
        </p:txBody>
      </p:sp>
      <p:sp>
        <p:nvSpPr>
          <p:cNvPr id="6" name="Slide Number Placeholder 5"/>
          <p:cNvSpPr>
            <a:spLocks noGrp="1"/>
          </p:cNvSpPr>
          <p:nvPr>
            <p:ph type="sldNum" sz="quarter" idx="12"/>
          </p:nvPr>
        </p:nvSpPr>
        <p:spPr/>
        <p:txBody>
          <a:bodyPr/>
          <a:lstStyle>
            <a:lvl1pPr>
              <a:defRPr/>
            </a:lvl1pPr>
          </a:lstStyle>
          <a:p>
            <a:pPr>
              <a:defRPr/>
            </a:pPr>
            <a:fld id="{1C76DE13-FB89-459D-A43C-E963AA780D69}" type="slidenum">
              <a:rPr lang="en-US"/>
              <a:pPr>
                <a:defRPr/>
              </a:pPr>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457200" y="1600200"/>
            <a:ext cx="8229600" cy="4525963"/>
          </a:xfrm>
        </p:spPr>
        <p:txBody>
          <a:bodyPr/>
          <a:lstStyle/>
          <a:p>
            <a:pPr lvl="0"/>
            <a:endParaRPr lang="es-ES" noProof="0"/>
          </a:p>
        </p:txBody>
      </p:sp>
      <p:sp>
        <p:nvSpPr>
          <p:cNvPr id="4" name="Date Placeholder 3"/>
          <p:cNvSpPr>
            <a:spLocks noGrp="1"/>
          </p:cNvSpPr>
          <p:nvPr>
            <p:ph type="dt" sz="half" idx="10"/>
          </p:nvPr>
        </p:nvSpPr>
        <p:spPr/>
        <p:txBody>
          <a:bodyPr/>
          <a:lstStyle>
            <a:lvl1pPr>
              <a:defRPr/>
            </a:lvl1pPr>
          </a:lstStyle>
          <a:p>
            <a:pPr>
              <a:defRPr/>
            </a:pPr>
            <a:fld id="{F8167542-C559-4D27-8E58-49A948D088D7}" type="datetime1">
              <a:rPr lang="en-US" smtClean="0"/>
              <a:pPr>
                <a:defRPr/>
              </a:pPr>
              <a:t>10/22/2012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s-ES" dirty="0" smtClean="0"/>
              <a:t>Dr. </a:t>
            </a:r>
            <a:r>
              <a:rPr lang="es-ES" dirty="0" smtClean="0"/>
              <a:t>Barry Castleman </a:t>
            </a:r>
            <a:endParaRPr lang="es-ES" dirty="0"/>
          </a:p>
        </p:txBody>
      </p:sp>
      <p:sp>
        <p:nvSpPr>
          <p:cNvPr id="6" name="Slide Number Placeholder 5"/>
          <p:cNvSpPr>
            <a:spLocks noGrp="1"/>
          </p:cNvSpPr>
          <p:nvPr>
            <p:ph type="sldNum" sz="quarter" idx="12"/>
          </p:nvPr>
        </p:nvSpPr>
        <p:spPr/>
        <p:txBody>
          <a:bodyPr/>
          <a:lstStyle>
            <a:lvl1pPr>
              <a:defRPr/>
            </a:lvl1pPr>
          </a:lstStyle>
          <a:p>
            <a:pPr>
              <a:defRPr/>
            </a:pPr>
            <a:fld id="{EBFD291A-28BB-483E-8890-DEBAD57F66E3}" type="slidenum">
              <a:rPr lang="en-US"/>
              <a:pPr>
                <a:defRPr/>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F06C47-A1B6-43D2-A783-E1FFE0DB5606}" type="datetime1">
              <a:rPr lang="en-US" smtClean="0"/>
              <a:pPr>
                <a:defRPr/>
              </a:pPr>
              <a:t>10/22/2012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s-ES" dirty="0" smtClean="0"/>
              <a:t>Dr. </a:t>
            </a:r>
            <a:r>
              <a:rPr lang="es-ES" dirty="0" smtClean="0"/>
              <a:t>Barry Castleman </a:t>
            </a:r>
            <a:endParaRPr lang="es-ES" dirty="0"/>
          </a:p>
        </p:txBody>
      </p:sp>
      <p:sp>
        <p:nvSpPr>
          <p:cNvPr id="6" name="Slide Number Placeholder 5"/>
          <p:cNvSpPr>
            <a:spLocks noGrp="1"/>
          </p:cNvSpPr>
          <p:nvPr>
            <p:ph type="sldNum" sz="quarter" idx="12"/>
          </p:nvPr>
        </p:nvSpPr>
        <p:spPr/>
        <p:txBody>
          <a:bodyPr/>
          <a:lstStyle>
            <a:lvl1pPr>
              <a:defRPr/>
            </a:lvl1pPr>
          </a:lstStyle>
          <a:p>
            <a:pPr>
              <a:defRPr/>
            </a:pPr>
            <a:fld id="{95D2D90E-B32A-41D9-A02C-8752F2E1DCFE}" type="slidenum">
              <a:rPr lang="en-US"/>
              <a:pPr>
                <a:defRPr/>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BF71E49-E06E-4ED2-8DF9-942CC04C5B2B}" type="datetime1">
              <a:rPr lang="en-US" smtClean="0"/>
              <a:pPr>
                <a:defRPr/>
              </a:pPr>
              <a:t>10/22/2012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s-ES" dirty="0" smtClean="0"/>
              <a:t>Dr. </a:t>
            </a:r>
            <a:r>
              <a:rPr lang="es-ES" dirty="0" smtClean="0"/>
              <a:t>Barry Castleman </a:t>
            </a:r>
            <a:endParaRPr lang="es-ES" dirty="0"/>
          </a:p>
        </p:txBody>
      </p:sp>
      <p:sp>
        <p:nvSpPr>
          <p:cNvPr id="6" name="Slide Number Placeholder 5"/>
          <p:cNvSpPr>
            <a:spLocks noGrp="1"/>
          </p:cNvSpPr>
          <p:nvPr>
            <p:ph type="sldNum" sz="quarter" idx="12"/>
          </p:nvPr>
        </p:nvSpPr>
        <p:spPr/>
        <p:txBody>
          <a:bodyPr/>
          <a:lstStyle>
            <a:lvl1pPr>
              <a:defRPr/>
            </a:lvl1pPr>
          </a:lstStyle>
          <a:p>
            <a:pPr>
              <a:defRPr/>
            </a:pPr>
            <a:fld id="{27E7E81B-6358-4FE9-9258-3AA99D51F9AB}" type="slidenum">
              <a:rPr lang="en-US"/>
              <a:pPr>
                <a:defRPr/>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4A4AD18-4F11-4CBE-8538-6A7C33BD4747}" type="datetime1">
              <a:rPr lang="en-US" smtClean="0"/>
              <a:pPr>
                <a:defRPr/>
              </a:pPr>
              <a:t>10/22/2012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s-ES" dirty="0" smtClean="0"/>
              <a:t>Dr. </a:t>
            </a:r>
            <a:r>
              <a:rPr lang="es-ES" dirty="0" smtClean="0"/>
              <a:t>Barry Castleman </a:t>
            </a:r>
            <a:endParaRPr lang="es-ES" dirty="0"/>
          </a:p>
        </p:txBody>
      </p:sp>
      <p:sp>
        <p:nvSpPr>
          <p:cNvPr id="7" name="Slide Number Placeholder 5"/>
          <p:cNvSpPr>
            <a:spLocks noGrp="1"/>
          </p:cNvSpPr>
          <p:nvPr>
            <p:ph type="sldNum" sz="quarter" idx="12"/>
          </p:nvPr>
        </p:nvSpPr>
        <p:spPr/>
        <p:txBody>
          <a:bodyPr/>
          <a:lstStyle>
            <a:lvl1pPr>
              <a:defRPr/>
            </a:lvl1pPr>
          </a:lstStyle>
          <a:p>
            <a:pPr>
              <a:defRPr/>
            </a:pPr>
            <a:fld id="{68F38E15-CA52-4113-ABC3-E11C69FEF518}" type="slidenum">
              <a:rPr lang="en-US"/>
              <a:pPr>
                <a:defRPr/>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BF92569-091F-4917-8D73-661DBE3AA035}" type="datetime1">
              <a:rPr lang="en-US" smtClean="0"/>
              <a:pPr>
                <a:defRPr/>
              </a:pPr>
              <a:t>10/22/2012</a:t>
            </a:fld>
            <a:endParaRPr lang="en-US"/>
          </a:p>
        </p:txBody>
      </p:sp>
      <p:sp>
        <p:nvSpPr>
          <p:cNvPr id="8" name="Footer Placeholder 4"/>
          <p:cNvSpPr>
            <a:spLocks noGrp="1"/>
          </p:cNvSpPr>
          <p:nvPr>
            <p:ph type="ftr" sz="quarter" idx="11"/>
          </p:nvPr>
        </p:nvSpPr>
        <p:spPr/>
        <p:txBody>
          <a:bodyPr/>
          <a:lstStyle>
            <a:lvl1pPr>
              <a:defRPr/>
            </a:lvl1pPr>
          </a:lstStyle>
          <a:p>
            <a:pPr>
              <a:defRPr/>
            </a:pPr>
            <a:r>
              <a:rPr lang="es-ES" dirty="0" smtClean="0"/>
              <a:t>Dr. </a:t>
            </a:r>
            <a:r>
              <a:rPr lang="es-ES" dirty="0" smtClean="0"/>
              <a:t>Barry Castleman </a:t>
            </a:r>
            <a:endParaRPr lang="es-ES" dirty="0"/>
          </a:p>
        </p:txBody>
      </p:sp>
      <p:sp>
        <p:nvSpPr>
          <p:cNvPr id="9" name="Slide Number Placeholder 5"/>
          <p:cNvSpPr>
            <a:spLocks noGrp="1"/>
          </p:cNvSpPr>
          <p:nvPr>
            <p:ph type="sldNum" sz="quarter" idx="12"/>
          </p:nvPr>
        </p:nvSpPr>
        <p:spPr/>
        <p:txBody>
          <a:bodyPr/>
          <a:lstStyle>
            <a:lvl1pPr>
              <a:defRPr/>
            </a:lvl1pPr>
          </a:lstStyle>
          <a:p>
            <a:pPr>
              <a:defRPr/>
            </a:pPr>
            <a:fld id="{A62DF523-0BE8-4C53-9E00-6B6DA2F16CFB}" type="slidenum">
              <a:rPr lang="en-US"/>
              <a:pPr>
                <a:defRPr/>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11F1A43-6D9C-477B-8747-78143BF6774A}" type="datetime1">
              <a:rPr lang="en-US" smtClean="0"/>
              <a:pPr>
                <a:defRPr/>
              </a:pPr>
              <a:t>10/22/2012</a:t>
            </a:fld>
            <a:endParaRPr lang="en-US"/>
          </a:p>
        </p:txBody>
      </p:sp>
      <p:sp>
        <p:nvSpPr>
          <p:cNvPr id="4" name="Footer Placeholder 4"/>
          <p:cNvSpPr>
            <a:spLocks noGrp="1"/>
          </p:cNvSpPr>
          <p:nvPr>
            <p:ph type="ftr" sz="quarter" idx="11"/>
          </p:nvPr>
        </p:nvSpPr>
        <p:spPr/>
        <p:txBody>
          <a:bodyPr/>
          <a:lstStyle>
            <a:lvl1pPr>
              <a:defRPr/>
            </a:lvl1pPr>
          </a:lstStyle>
          <a:p>
            <a:pPr>
              <a:defRPr/>
            </a:pPr>
            <a:r>
              <a:rPr lang="es-ES" dirty="0" smtClean="0"/>
              <a:t>Dr. </a:t>
            </a:r>
            <a:r>
              <a:rPr lang="es-ES" dirty="0" smtClean="0"/>
              <a:t>Barry Castleman </a:t>
            </a:r>
            <a:endParaRPr lang="es-ES" dirty="0"/>
          </a:p>
        </p:txBody>
      </p:sp>
      <p:sp>
        <p:nvSpPr>
          <p:cNvPr id="5" name="Slide Number Placeholder 5"/>
          <p:cNvSpPr>
            <a:spLocks noGrp="1"/>
          </p:cNvSpPr>
          <p:nvPr>
            <p:ph type="sldNum" sz="quarter" idx="12"/>
          </p:nvPr>
        </p:nvSpPr>
        <p:spPr/>
        <p:txBody>
          <a:bodyPr/>
          <a:lstStyle>
            <a:lvl1pPr>
              <a:defRPr/>
            </a:lvl1pPr>
          </a:lstStyle>
          <a:p>
            <a:pPr>
              <a:defRPr/>
            </a:pPr>
            <a:fld id="{6EBE1E1B-74A8-44EB-BABF-B9D4C50B2C73}" type="slidenum">
              <a:rPr lang="en-US"/>
              <a:pPr>
                <a:defRPr/>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E1C3AA9-DD08-4B40-AA51-FDF21421AE6D}" type="datetime1">
              <a:rPr lang="en-US" smtClean="0"/>
              <a:pPr>
                <a:defRPr/>
              </a:pPr>
              <a:t>10/22/2012</a:t>
            </a:fld>
            <a:endParaRPr lang="en-US"/>
          </a:p>
        </p:txBody>
      </p:sp>
      <p:sp>
        <p:nvSpPr>
          <p:cNvPr id="3" name="Footer Placeholder 4"/>
          <p:cNvSpPr>
            <a:spLocks noGrp="1"/>
          </p:cNvSpPr>
          <p:nvPr>
            <p:ph type="ftr" sz="quarter" idx="11"/>
          </p:nvPr>
        </p:nvSpPr>
        <p:spPr/>
        <p:txBody>
          <a:bodyPr/>
          <a:lstStyle>
            <a:lvl1pPr>
              <a:defRPr/>
            </a:lvl1pPr>
          </a:lstStyle>
          <a:p>
            <a:pPr>
              <a:defRPr/>
            </a:pPr>
            <a:r>
              <a:rPr lang="es-ES" dirty="0" smtClean="0"/>
              <a:t>Dr. </a:t>
            </a:r>
            <a:r>
              <a:rPr lang="es-ES" dirty="0" smtClean="0"/>
              <a:t>Barry Castleman </a:t>
            </a:r>
            <a:endParaRPr lang="es-ES" dirty="0"/>
          </a:p>
        </p:txBody>
      </p:sp>
      <p:sp>
        <p:nvSpPr>
          <p:cNvPr id="4" name="Slide Number Placeholder 5"/>
          <p:cNvSpPr>
            <a:spLocks noGrp="1"/>
          </p:cNvSpPr>
          <p:nvPr>
            <p:ph type="sldNum" sz="quarter" idx="12"/>
          </p:nvPr>
        </p:nvSpPr>
        <p:spPr/>
        <p:txBody>
          <a:bodyPr/>
          <a:lstStyle>
            <a:lvl1pPr>
              <a:defRPr/>
            </a:lvl1pPr>
          </a:lstStyle>
          <a:p>
            <a:pPr>
              <a:defRPr/>
            </a:pPr>
            <a:fld id="{36883326-E474-45F9-B192-8787B46C30B6}" type="slidenum">
              <a:rPr lang="en-US"/>
              <a:pPr>
                <a:defRPr/>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AC6618E-432B-400A-9134-0A1606F17C9B}" type="datetime1">
              <a:rPr lang="en-US" smtClean="0"/>
              <a:pPr>
                <a:defRPr/>
              </a:pPr>
              <a:t>10/22/2012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s-ES" dirty="0" smtClean="0"/>
              <a:t>Dr. </a:t>
            </a:r>
            <a:r>
              <a:rPr lang="es-ES" dirty="0" smtClean="0"/>
              <a:t>Barry Castleman </a:t>
            </a:r>
            <a:endParaRPr lang="es-ES" dirty="0"/>
          </a:p>
        </p:txBody>
      </p:sp>
      <p:sp>
        <p:nvSpPr>
          <p:cNvPr id="7" name="Slide Number Placeholder 5"/>
          <p:cNvSpPr>
            <a:spLocks noGrp="1"/>
          </p:cNvSpPr>
          <p:nvPr>
            <p:ph type="sldNum" sz="quarter" idx="12"/>
          </p:nvPr>
        </p:nvSpPr>
        <p:spPr/>
        <p:txBody>
          <a:bodyPr/>
          <a:lstStyle>
            <a:lvl1pPr>
              <a:defRPr/>
            </a:lvl1pPr>
          </a:lstStyle>
          <a:p>
            <a:pPr>
              <a:defRPr/>
            </a:pPr>
            <a:fld id="{2AC79129-4EF6-43A1-B828-4E6D13905947}" type="slidenum">
              <a:rPr lang="en-US"/>
              <a:pPr>
                <a:defRPr/>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B1919B3-08A9-495A-819C-CAD0B7FF6B1C}" type="datetime1">
              <a:rPr lang="en-US" smtClean="0"/>
              <a:pPr>
                <a:defRPr/>
              </a:pPr>
              <a:t>10/22/2012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s-ES" dirty="0" smtClean="0"/>
              <a:t>Dr. </a:t>
            </a:r>
            <a:r>
              <a:rPr lang="es-ES" dirty="0" smtClean="0"/>
              <a:t>Barry Castleman </a:t>
            </a:r>
            <a:endParaRPr lang="es-ES" dirty="0"/>
          </a:p>
        </p:txBody>
      </p:sp>
      <p:sp>
        <p:nvSpPr>
          <p:cNvPr id="7" name="Slide Number Placeholder 5"/>
          <p:cNvSpPr>
            <a:spLocks noGrp="1"/>
          </p:cNvSpPr>
          <p:nvPr>
            <p:ph type="sldNum" sz="quarter" idx="12"/>
          </p:nvPr>
        </p:nvSpPr>
        <p:spPr/>
        <p:txBody>
          <a:bodyPr/>
          <a:lstStyle>
            <a:lvl1pPr>
              <a:defRPr/>
            </a:lvl1pPr>
          </a:lstStyle>
          <a:p>
            <a:pPr>
              <a:defRPr/>
            </a:pPr>
            <a:fld id="{2782E26B-107C-42E7-A592-977189B93ECF}" type="slidenum">
              <a:rPr lang="en-US"/>
              <a:pPr>
                <a:defRPr/>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4C6D027-B4B6-4EEA-9478-13C73E871F1A}" type="datetime1">
              <a:rPr lang="en-US" smtClean="0"/>
              <a:pPr>
                <a:defRPr/>
              </a:pPr>
              <a:t>10/22/2012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latin typeface="Calibri" pitchFamily="34" charset="0"/>
              </a:defRPr>
            </a:lvl1pPr>
          </a:lstStyle>
          <a:p>
            <a:pPr>
              <a:defRPr/>
            </a:pPr>
            <a:r>
              <a:rPr lang="es-ES" dirty="0" smtClean="0"/>
              <a:t>Dr. </a:t>
            </a:r>
            <a:r>
              <a:rPr lang="es-ES" dirty="0" smtClean="0"/>
              <a:t>Barry Castleman </a:t>
            </a:r>
            <a:endParaRPr lang="es-E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149EE75-9210-4CD4-89AF-2AE7716E3C93}"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pPr>
              <a:defRPr/>
            </a:pPr>
            <a:fld id="{A69E8332-7C3B-4CF8-9146-8AADA3B05718}" type="slidenum">
              <a:rPr lang="en-US"/>
              <a:pPr>
                <a:defRPr/>
              </a:pPr>
              <a:t>1</a:t>
            </a:fld>
            <a:endParaRPr lang="en-US" dirty="0"/>
          </a:p>
        </p:txBody>
      </p:sp>
      <p:sp>
        <p:nvSpPr>
          <p:cNvPr id="205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FCF6A54-34F6-4C7D-99BA-39A97BB9DD44}" type="slidenum">
              <a:rPr lang="en-US" sz="1200">
                <a:solidFill>
                  <a:schemeClr val="tx1">
                    <a:tint val="75000"/>
                  </a:schemeClr>
                </a:solidFill>
                <a:latin typeface="Arial" pitchFamily="34" charset="0"/>
              </a:rPr>
              <a:pPr algn="r" fontAlgn="auto">
                <a:spcBef>
                  <a:spcPts val="0"/>
                </a:spcBef>
                <a:spcAft>
                  <a:spcPts val="0"/>
                </a:spcAft>
                <a:defRPr/>
              </a:pPr>
              <a:t>1</a:t>
            </a:fld>
            <a:endParaRPr lang="en-US" sz="1200" dirty="0">
              <a:solidFill>
                <a:schemeClr val="tx1">
                  <a:tint val="75000"/>
                </a:schemeClr>
              </a:solidFill>
              <a:latin typeface="Arial" pitchFamily="34" charset="0"/>
            </a:endParaRPr>
          </a:p>
        </p:txBody>
      </p:sp>
      <p:sp>
        <p:nvSpPr>
          <p:cNvPr id="2052" name="Text Box 7"/>
          <p:cNvSpPr txBox="1">
            <a:spLocks noChangeArrowheads="1"/>
          </p:cNvSpPr>
          <p:nvPr/>
        </p:nvSpPr>
        <p:spPr bwMode="auto">
          <a:xfrm>
            <a:off x="990600" y="2895600"/>
            <a:ext cx="7924800" cy="2308324"/>
          </a:xfrm>
          <a:prstGeom prst="rect">
            <a:avLst/>
          </a:prstGeom>
          <a:noFill/>
          <a:ln w="9525">
            <a:noFill/>
            <a:miter lim="800000"/>
            <a:headEnd/>
            <a:tailEnd/>
          </a:ln>
        </p:spPr>
        <p:txBody>
          <a:bodyPr>
            <a:spAutoFit/>
          </a:bodyPr>
          <a:lstStyle/>
          <a:p>
            <a:pPr algn="ctr">
              <a:spcBef>
                <a:spcPct val="50000"/>
              </a:spcBef>
            </a:pPr>
            <a:endParaRPr lang="en-US" sz="3200" b="1" dirty="0" smtClean="0">
              <a:solidFill>
                <a:srgbClr val="5C2F00"/>
              </a:solidFill>
              <a:latin typeface="Elephant" pitchFamily="18" charset="0"/>
            </a:endParaRPr>
          </a:p>
          <a:p>
            <a:pPr algn="ctr">
              <a:spcBef>
                <a:spcPct val="50000"/>
              </a:spcBef>
            </a:pPr>
            <a:r>
              <a:rPr lang="es-ES" sz="3200" b="1" dirty="0" smtClean="0">
                <a:solidFill>
                  <a:srgbClr val="5C2F00"/>
                </a:solidFill>
                <a:latin typeface="Elephant" pitchFamily="18" charset="0"/>
              </a:rPr>
              <a:t>Estado de la cuestión a nivel internacional : experiencia a raíz del caso  </a:t>
            </a:r>
            <a:r>
              <a:rPr lang="es-ES" sz="3200" b="1" dirty="0" err="1" smtClean="0">
                <a:solidFill>
                  <a:srgbClr val="5C2F00"/>
                </a:solidFill>
                <a:latin typeface="Elephant" pitchFamily="18" charset="0"/>
              </a:rPr>
              <a:t>Eternit</a:t>
            </a:r>
            <a:endParaRPr lang="es-ES" sz="3200" dirty="0">
              <a:solidFill>
                <a:srgbClr val="5C2F00"/>
              </a:solidFill>
              <a:latin typeface="Tahoma" pitchFamily="34" charset="0"/>
            </a:endParaRPr>
          </a:p>
        </p:txBody>
      </p:sp>
      <p:sp>
        <p:nvSpPr>
          <p:cNvPr id="2053" name="WordArt 8"/>
          <p:cNvSpPr>
            <a:spLocks noChangeArrowheads="1" noChangeShapeType="1" noTextEdit="1"/>
          </p:cNvSpPr>
          <p:nvPr/>
        </p:nvSpPr>
        <p:spPr bwMode="auto">
          <a:xfrm>
            <a:off x="838200" y="1600200"/>
            <a:ext cx="6753225" cy="1371600"/>
          </a:xfrm>
          <a:prstGeom prst="rect">
            <a:avLst/>
          </a:prstGeom>
        </p:spPr>
        <p:txBody>
          <a:bodyPr wrap="none" fromWordArt="1">
            <a:prstTxWarp prst="textPlain">
              <a:avLst>
                <a:gd name="adj" fmla="val 50000"/>
              </a:avLst>
            </a:prstTxWarp>
          </a:bodyPr>
          <a:lstStyle/>
          <a:p>
            <a:pPr algn="ctr"/>
            <a:r>
              <a:rPr lang="es-ES" sz="3600" b="1" kern="10" dirty="0" smtClean="0">
                <a:ln w="9525">
                  <a:solidFill>
                    <a:srgbClr val="5C2F00"/>
                  </a:solidFill>
                  <a:round/>
                  <a:headEnd/>
                  <a:tailEnd/>
                </a:ln>
                <a:solidFill>
                  <a:srgbClr val="5C2F00"/>
                </a:solidFill>
                <a:effectLst>
                  <a:outerShdw dist="563972" dir="14049741" sx="125000" sy="125000" algn="tl" rotWithShape="0">
                    <a:srgbClr val="FFBC79">
                      <a:alpha val="50000"/>
                    </a:srgbClr>
                  </a:outerShdw>
                </a:effectLst>
                <a:latin typeface="Elephant"/>
              </a:rPr>
              <a:t>EL AMIANTO</a:t>
            </a:r>
          </a:p>
          <a:p>
            <a:pPr algn="ctr"/>
            <a:r>
              <a:rPr lang="es-ES_tradnl" sz="3600" b="1" kern="10" dirty="0" smtClean="0">
                <a:ln w="9525">
                  <a:solidFill>
                    <a:srgbClr val="5C2F00"/>
                  </a:solidFill>
                  <a:round/>
                  <a:headEnd/>
                  <a:tailEnd/>
                </a:ln>
                <a:solidFill>
                  <a:srgbClr val="5C2F00"/>
                </a:solidFill>
                <a:effectLst>
                  <a:outerShdw dist="563972" dir="14049741" sx="125000" sy="125000" algn="tl" rotWithShape="0">
                    <a:srgbClr val="FFBC79">
                      <a:alpha val="50000"/>
                    </a:srgbClr>
                  </a:outerShdw>
                </a:effectLst>
                <a:latin typeface="Elephant"/>
              </a:rPr>
              <a:t>UN VIEJO PELIGRO CONOCIDO </a:t>
            </a:r>
            <a:endParaRPr lang="es-ES" sz="3600" b="1" kern="10" dirty="0">
              <a:ln w="9525">
                <a:solidFill>
                  <a:srgbClr val="5C2F00"/>
                </a:solidFill>
                <a:round/>
                <a:headEnd/>
                <a:tailEnd/>
              </a:ln>
              <a:solidFill>
                <a:srgbClr val="5C2F00"/>
              </a:solidFill>
              <a:effectLst>
                <a:outerShdw dist="563972" dir="14049741" sx="125000" sy="125000" algn="tl" rotWithShape="0">
                  <a:srgbClr val="FFBC79">
                    <a:alpha val="50000"/>
                  </a:srgbClr>
                </a:outerShdw>
              </a:effectLst>
              <a:latin typeface="Elephant"/>
            </a:endParaRPr>
          </a:p>
        </p:txBody>
      </p:sp>
      <p:sp>
        <p:nvSpPr>
          <p:cNvPr id="10" name="9 Marcador de pie de página"/>
          <p:cNvSpPr>
            <a:spLocks noGrp="1"/>
          </p:cNvSpPr>
          <p:nvPr>
            <p:ph type="ftr" sz="quarter" idx="11"/>
          </p:nvPr>
        </p:nvSpPr>
        <p:spPr>
          <a:xfrm>
            <a:off x="228600" y="6492875"/>
            <a:ext cx="2895600" cy="365125"/>
          </a:xfrm>
        </p:spPr>
        <p:txBody>
          <a:bodyPr/>
          <a:lstStyle/>
          <a:p>
            <a:pPr>
              <a:defRPr/>
            </a:pPr>
            <a:r>
              <a:rPr lang="es-ES" sz="2400" b="1" i="1" dirty="0" smtClean="0"/>
              <a:t>Dr. </a:t>
            </a:r>
            <a:r>
              <a:rPr lang="es-ES" sz="2400" b="1" i="1" dirty="0" smtClean="0"/>
              <a:t>Barry Castleman </a:t>
            </a:r>
            <a:endParaRPr lang="es-ES" sz="2400" b="1"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352C1BCC-788B-42C2-85F6-235E5BB12E2E}" type="slidenum">
              <a:rPr lang="en-US"/>
              <a:pPr>
                <a:defRPr/>
              </a:pPr>
              <a:t>10</a:t>
            </a:fld>
            <a:endParaRPr lang="en-US"/>
          </a:p>
        </p:txBody>
      </p:sp>
      <p:sp>
        <p:nvSpPr>
          <p:cNvPr id="18434"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031913F-6F26-426D-BB92-42F913F6EF48}" type="slidenum">
              <a:rPr lang="en-US" sz="1200">
                <a:solidFill>
                  <a:schemeClr val="tx1">
                    <a:tint val="75000"/>
                  </a:schemeClr>
                </a:solidFill>
                <a:latin typeface="+mn-lt"/>
              </a:rPr>
              <a:pPr algn="r" fontAlgn="auto">
                <a:spcBef>
                  <a:spcPts val="0"/>
                </a:spcBef>
                <a:spcAft>
                  <a:spcPts val="0"/>
                </a:spcAft>
                <a:defRPr/>
              </a:pPr>
              <a:t>10</a:t>
            </a:fld>
            <a:endParaRPr lang="en-US" sz="1200">
              <a:solidFill>
                <a:schemeClr val="tx1">
                  <a:tint val="75000"/>
                </a:schemeClr>
              </a:solidFill>
              <a:latin typeface="+mn-lt"/>
            </a:endParaRPr>
          </a:p>
        </p:txBody>
      </p:sp>
      <p:sp>
        <p:nvSpPr>
          <p:cNvPr id="151554" name="Text Box 2"/>
          <p:cNvSpPr txBox="1">
            <a:spLocks noChangeArrowheads="1"/>
          </p:cNvSpPr>
          <p:nvPr/>
        </p:nvSpPr>
        <p:spPr bwMode="auto">
          <a:xfrm>
            <a:off x="381000" y="228600"/>
            <a:ext cx="8001000" cy="641350"/>
          </a:xfrm>
          <a:prstGeom prst="rect">
            <a:avLst/>
          </a:prstGeom>
          <a:noFill/>
          <a:ln w="9525">
            <a:noFill/>
            <a:miter lim="800000"/>
            <a:headEnd/>
            <a:tailEnd/>
          </a:ln>
          <a:effectLst/>
        </p:spPr>
        <p:txBody>
          <a:bodyPr>
            <a:spAutoFit/>
          </a:bodyPr>
          <a:lstStyle/>
          <a:p>
            <a:pPr algn="ctr">
              <a:defRPr/>
            </a:pPr>
            <a:r>
              <a:rPr lang="es-ES" sz="3600" dirty="0" smtClean="0">
                <a:solidFill>
                  <a:srgbClr val="5C2F00"/>
                </a:solidFill>
                <a:effectLst>
                  <a:outerShdw blurRad="38100" dist="38100" dir="2700000" algn="tl">
                    <a:srgbClr val="C0C0C0"/>
                  </a:outerShdw>
                </a:effectLst>
                <a:latin typeface="Elephant" pitchFamily="18" charset="0"/>
              </a:rPr>
              <a:t>Hitos</a:t>
            </a:r>
            <a:r>
              <a:rPr lang="en-US" sz="3600" dirty="0" smtClean="0">
                <a:solidFill>
                  <a:srgbClr val="5C2F00"/>
                </a:solidFill>
                <a:effectLst>
                  <a:outerShdw blurRad="38100" dist="38100" dir="2700000" algn="tl">
                    <a:srgbClr val="C0C0C0"/>
                  </a:outerShdw>
                </a:effectLst>
                <a:latin typeface="Elephant" pitchFamily="18" charset="0"/>
              </a:rPr>
              <a:t> </a:t>
            </a:r>
            <a:r>
              <a:rPr lang="es-ES" sz="3600" dirty="0" smtClean="0">
                <a:solidFill>
                  <a:srgbClr val="5C2F00"/>
                </a:solidFill>
                <a:effectLst>
                  <a:outerShdw blurRad="38100" dist="38100" dir="2700000" algn="tl">
                    <a:srgbClr val="C0C0C0"/>
                  </a:outerShdw>
                </a:effectLst>
                <a:latin typeface="Elephant" pitchFamily="18" charset="0"/>
              </a:rPr>
              <a:t>históricos </a:t>
            </a:r>
            <a:endParaRPr lang="es-ES" dirty="0">
              <a:solidFill>
                <a:srgbClr val="5C2F00"/>
              </a:solidFill>
              <a:latin typeface="Calibri" pitchFamily="34" charset="0"/>
            </a:endParaRPr>
          </a:p>
        </p:txBody>
      </p:sp>
      <p:sp>
        <p:nvSpPr>
          <p:cNvPr id="5127" name="Text Box 12"/>
          <p:cNvSpPr txBox="1">
            <a:spLocks noChangeArrowheads="1"/>
          </p:cNvSpPr>
          <p:nvPr/>
        </p:nvSpPr>
        <p:spPr bwMode="auto">
          <a:xfrm>
            <a:off x="152400" y="6019800"/>
            <a:ext cx="8305800" cy="366713"/>
          </a:xfrm>
          <a:prstGeom prst="rect">
            <a:avLst/>
          </a:prstGeom>
          <a:noFill/>
          <a:ln w="9525">
            <a:noFill/>
            <a:miter lim="800000"/>
            <a:headEnd/>
            <a:tailEnd/>
          </a:ln>
        </p:spPr>
        <p:txBody>
          <a:bodyPr>
            <a:spAutoFit/>
          </a:bodyPr>
          <a:lstStyle/>
          <a:p>
            <a:pPr>
              <a:spcBef>
                <a:spcPct val="50000"/>
              </a:spcBef>
            </a:pPr>
            <a:endParaRPr lang="es-ES"/>
          </a:p>
        </p:txBody>
      </p:sp>
      <p:sp>
        <p:nvSpPr>
          <p:cNvPr id="11" name="10 Marcador de pie de página"/>
          <p:cNvSpPr>
            <a:spLocks noGrp="1"/>
          </p:cNvSpPr>
          <p:nvPr>
            <p:ph type="ftr" sz="quarter" idx="11"/>
          </p:nvPr>
        </p:nvSpPr>
        <p:spPr>
          <a:xfrm>
            <a:off x="3124200" y="6356350"/>
            <a:ext cx="2895600" cy="501650"/>
          </a:xfrm>
        </p:spPr>
        <p:txBody>
          <a:bodyPr/>
          <a:lstStyle/>
          <a:p>
            <a:pPr>
              <a:defRPr/>
            </a:pPr>
            <a:endParaRPr lang="es-ES" dirty="0" smtClean="0"/>
          </a:p>
          <a:p>
            <a:pPr>
              <a:defRPr/>
            </a:pPr>
            <a:r>
              <a:rPr lang="es-ES" dirty="0" smtClean="0"/>
              <a:t>Dr. </a:t>
            </a:r>
            <a:r>
              <a:rPr lang="es-ES" dirty="0" smtClean="0"/>
              <a:t>Barry Castleman </a:t>
            </a:r>
            <a:endParaRPr lang="es-ES" dirty="0"/>
          </a:p>
        </p:txBody>
      </p:sp>
      <p:sp>
        <p:nvSpPr>
          <p:cNvPr id="5135" name="Rectangle 15"/>
          <p:cNvSpPr>
            <a:spLocks noChangeArrowheads="1"/>
          </p:cNvSpPr>
          <p:nvPr/>
        </p:nvSpPr>
        <p:spPr bwMode="auto">
          <a:xfrm>
            <a:off x="0" y="4865758"/>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smtClean="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a:latin typeface="+mj-lt"/>
              <a:ea typeface="Calibri" pitchFamily="34" charset="0"/>
              <a:cs typeface="Times New Roman" pitchFamily="18" charset="0"/>
            </a:endParaRPr>
          </a:p>
        </p:txBody>
      </p:sp>
      <p:pic>
        <p:nvPicPr>
          <p:cNvPr id="3074" name="Picture 2"/>
          <p:cNvPicPr>
            <a:picLocks noChangeAspect="1" noChangeArrowheads="1"/>
          </p:cNvPicPr>
          <p:nvPr/>
        </p:nvPicPr>
        <p:blipFill>
          <a:blip r:embed="rId3" cstate="print"/>
          <a:srcRect/>
          <a:stretch>
            <a:fillRect/>
          </a:stretch>
        </p:blipFill>
        <p:spPr bwMode="auto">
          <a:xfrm>
            <a:off x="-5" y="990600"/>
            <a:ext cx="8640695" cy="5638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352C1BCC-788B-42C2-85F6-235E5BB12E2E}" type="slidenum">
              <a:rPr lang="en-US"/>
              <a:pPr>
                <a:defRPr/>
              </a:pPr>
              <a:t>11</a:t>
            </a:fld>
            <a:endParaRPr lang="en-US"/>
          </a:p>
        </p:txBody>
      </p:sp>
      <p:sp>
        <p:nvSpPr>
          <p:cNvPr id="18434"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031913F-6F26-426D-BB92-42F913F6EF48}" type="slidenum">
              <a:rPr lang="en-US" sz="1200">
                <a:solidFill>
                  <a:schemeClr val="tx1">
                    <a:tint val="75000"/>
                  </a:schemeClr>
                </a:solidFill>
                <a:latin typeface="+mn-lt"/>
              </a:rPr>
              <a:pPr algn="r" fontAlgn="auto">
                <a:spcBef>
                  <a:spcPts val="0"/>
                </a:spcBef>
                <a:spcAft>
                  <a:spcPts val="0"/>
                </a:spcAft>
                <a:defRPr/>
              </a:pPr>
              <a:t>11</a:t>
            </a:fld>
            <a:endParaRPr lang="en-US" sz="1200">
              <a:solidFill>
                <a:schemeClr val="tx1">
                  <a:tint val="75000"/>
                </a:schemeClr>
              </a:solidFill>
              <a:latin typeface="+mn-lt"/>
            </a:endParaRPr>
          </a:p>
        </p:txBody>
      </p:sp>
      <p:sp>
        <p:nvSpPr>
          <p:cNvPr id="151554" name="Text Box 2"/>
          <p:cNvSpPr txBox="1">
            <a:spLocks noChangeArrowheads="1"/>
          </p:cNvSpPr>
          <p:nvPr/>
        </p:nvSpPr>
        <p:spPr bwMode="auto">
          <a:xfrm>
            <a:off x="381000" y="228600"/>
            <a:ext cx="8001000" cy="641350"/>
          </a:xfrm>
          <a:prstGeom prst="rect">
            <a:avLst/>
          </a:prstGeom>
          <a:noFill/>
          <a:ln w="9525">
            <a:noFill/>
            <a:miter lim="800000"/>
            <a:headEnd/>
            <a:tailEnd/>
          </a:ln>
          <a:effectLst/>
        </p:spPr>
        <p:txBody>
          <a:bodyPr>
            <a:spAutoFit/>
          </a:bodyPr>
          <a:lstStyle/>
          <a:p>
            <a:pPr algn="ctr">
              <a:defRPr/>
            </a:pPr>
            <a:r>
              <a:rPr lang="es-ES" sz="3600" dirty="0" smtClean="0">
                <a:solidFill>
                  <a:srgbClr val="5C2F00"/>
                </a:solidFill>
                <a:effectLst>
                  <a:outerShdw blurRad="38100" dist="38100" dir="2700000" algn="tl">
                    <a:srgbClr val="C0C0C0"/>
                  </a:outerShdw>
                </a:effectLst>
                <a:latin typeface="Elephant" pitchFamily="18" charset="0"/>
              </a:rPr>
              <a:t>Hitos</a:t>
            </a:r>
            <a:r>
              <a:rPr lang="en-US" sz="3600" dirty="0" smtClean="0">
                <a:solidFill>
                  <a:srgbClr val="5C2F00"/>
                </a:solidFill>
                <a:effectLst>
                  <a:outerShdw blurRad="38100" dist="38100" dir="2700000" algn="tl">
                    <a:srgbClr val="C0C0C0"/>
                  </a:outerShdw>
                </a:effectLst>
                <a:latin typeface="Elephant" pitchFamily="18" charset="0"/>
              </a:rPr>
              <a:t> </a:t>
            </a:r>
            <a:r>
              <a:rPr lang="es-ES" sz="3600" dirty="0" smtClean="0">
                <a:solidFill>
                  <a:srgbClr val="5C2F00"/>
                </a:solidFill>
                <a:effectLst>
                  <a:outerShdw blurRad="38100" dist="38100" dir="2700000" algn="tl">
                    <a:srgbClr val="C0C0C0"/>
                  </a:outerShdw>
                </a:effectLst>
                <a:latin typeface="Elephant" pitchFamily="18" charset="0"/>
              </a:rPr>
              <a:t>históricos </a:t>
            </a:r>
            <a:endParaRPr lang="es-ES" dirty="0">
              <a:solidFill>
                <a:srgbClr val="5C2F00"/>
              </a:solidFill>
              <a:latin typeface="Calibri" pitchFamily="34" charset="0"/>
            </a:endParaRPr>
          </a:p>
        </p:txBody>
      </p:sp>
      <p:sp>
        <p:nvSpPr>
          <p:cNvPr id="5127" name="Text Box 12"/>
          <p:cNvSpPr txBox="1">
            <a:spLocks noChangeArrowheads="1"/>
          </p:cNvSpPr>
          <p:nvPr/>
        </p:nvSpPr>
        <p:spPr bwMode="auto">
          <a:xfrm>
            <a:off x="152400" y="6019800"/>
            <a:ext cx="8305800" cy="366713"/>
          </a:xfrm>
          <a:prstGeom prst="rect">
            <a:avLst/>
          </a:prstGeom>
          <a:noFill/>
          <a:ln w="9525">
            <a:noFill/>
            <a:miter lim="800000"/>
            <a:headEnd/>
            <a:tailEnd/>
          </a:ln>
        </p:spPr>
        <p:txBody>
          <a:bodyPr>
            <a:spAutoFit/>
          </a:bodyPr>
          <a:lstStyle/>
          <a:p>
            <a:pPr>
              <a:spcBef>
                <a:spcPct val="50000"/>
              </a:spcBef>
            </a:pPr>
            <a:endParaRPr lang="es-ES"/>
          </a:p>
        </p:txBody>
      </p:sp>
      <p:sp>
        <p:nvSpPr>
          <p:cNvPr id="11" name="10 Marcador de pie de página"/>
          <p:cNvSpPr>
            <a:spLocks noGrp="1"/>
          </p:cNvSpPr>
          <p:nvPr>
            <p:ph type="ftr" sz="quarter" idx="11"/>
          </p:nvPr>
        </p:nvSpPr>
        <p:spPr>
          <a:xfrm>
            <a:off x="3124200" y="6356350"/>
            <a:ext cx="2895600" cy="501650"/>
          </a:xfrm>
        </p:spPr>
        <p:txBody>
          <a:bodyPr/>
          <a:lstStyle/>
          <a:p>
            <a:pPr>
              <a:defRPr/>
            </a:pPr>
            <a:endParaRPr lang="es-ES" dirty="0" smtClean="0"/>
          </a:p>
          <a:p>
            <a:pPr>
              <a:defRPr/>
            </a:pPr>
            <a:r>
              <a:rPr lang="es-ES" dirty="0" smtClean="0"/>
              <a:t>Dr. </a:t>
            </a:r>
            <a:r>
              <a:rPr lang="es-ES" dirty="0" smtClean="0"/>
              <a:t>Barry Castleman </a:t>
            </a:r>
            <a:endParaRPr lang="es-ES" dirty="0"/>
          </a:p>
        </p:txBody>
      </p:sp>
      <p:sp>
        <p:nvSpPr>
          <p:cNvPr id="5135" name="Rectangle 15"/>
          <p:cNvSpPr>
            <a:spLocks noChangeArrowheads="1"/>
          </p:cNvSpPr>
          <p:nvPr/>
        </p:nvSpPr>
        <p:spPr bwMode="auto">
          <a:xfrm>
            <a:off x="0" y="4865758"/>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smtClean="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a:latin typeface="+mj-lt"/>
              <a:ea typeface="Calibri" pitchFamily="34" charset="0"/>
              <a:cs typeface="Times New Roman" pitchFamily="18" charset="0"/>
            </a:endParaRPr>
          </a:p>
        </p:txBody>
      </p:sp>
      <p:sp>
        <p:nvSpPr>
          <p:cNvPr id="121857" name="Rectangle 1"/>
          <p:cNvSpPr>
            <a:spLocks noChangeArrowheads="1"/>
          </p:cNvSpPr>
          <p:nvPr/>
        </p:nvSpPr>
        <p:spPr bwMode="auto">
          <a:xfrm>
            <a:off x="0" y="842840"/>
            <a:ext cx="9144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2.001.</a:t>
            </a:r>
            <a:r>
              <a:rPr lang="es-ES_tradnl" sz="2000" dirty="0">
                <a:latin typeface="+mj-lt"/>
                <a:ea typeface="Calibri" pitchFamily="34" charset="0"/>
                <a:cs typeface="Times New Roman" pitchFamily="18" charset="0"/>
              </a:rPr>
              <a:t>- Chile y Argentina prohíben todas las formas de amianto. </a:t>
            </a:r>
            <a:endParaRPr lang="es-ES" sz="2000" dirty="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2.002.- </a:t>
            </a:r>
            <a:r>
              <a:rPr lang="es-ES_tradnl" sz="2000" dirty="0">
                <a:latin typeface="+mj-lt"/>
                <a:ea typeface="Calibri" pitchFamily="34" charset="0"/>
                <a:cs typeface="Times New Roman" pitchFamily="18" charset="0"/>
              </a:rPr>
              <a:t>España y Uruguay prohíben todas las formas de amianto. </a:t>
            </a:r>
            <a:endParaRPr lang="es-ES" sz="2000" dirty="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2.004.- </a:t>
            </a:r>
            <a:r>
              <a:rPr lang="es-ES_tradnl" sz="2000" dirty="0">
                <a:latin typeface="+mj-lt"/>
                <a:ea typeface="Calibri" pitchFamily="34" charset="0"/>
                <a:cs typeface="Times New Roman" pitchFamily="18" charset="0"/>
              </a:rPr>
              <a:t>España y Uruguay prohíben todas las formas de amianto.</a:t>
            </a:r>
            <a:endParaRPr lang="es-ES" sz="2000" dirty="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2.005.</a:t>
            </a:r>
            <a:r>
              <a:rPr lang="es-ES_tradnl" sz="2000" dirty="0">
                <a:latin typeface="+mj-lt"/>
                <a:ea typeface="Calibri" pitchFamily="34" charset="0"/>
                <a:cs typeface="Times New Roman" pitchFamily="18" charset="0"/>
              </a:rPr>
              <a:t>- Se impone en toda la Unión Europea la prohibición del amianto. </a:t>
            </a:r>
            <a:endParaRPr lang="es-ES" sz="2000" dirty="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smtClean="0">
                <a:latin typeface="+mj-lt"/>
                <a:ea typeface="Calibri" pitchFamily="34" charset="0"/>
                <a:cs typeface="Times New Roman" pitchFamily="18" charset="0"/>
              </a:rPr>
              <a:t>2.006</a:t>
            </a:r>
            <a:r>
              <a:rPr lang="es-ES_tradnl" sz="2000" b="1" dirty="0">
                <a:latin typeface="+mj-lt"/>
                <a:ea typeface="Calibri" pitchFamily="34" charset="0"/>
                <a:cs typeface="Times New Roman" pitchFamily="18" charset="0"/>
              </a:rPr>
              <a:t>.- </a:t>
            </a:r>
            <a:r>
              <a:rPr lang="es-ES_tradnl" sz="2000" dirty="0" smtClean="0">
                <a:latin typeface="+mj-lt"/>
                <a:ea typeface="Calibri" pitchFamily="34" charset="0"/>
                <a:cs typeface="Times New Roman" pitchFamily="18" charset="0"/>
              </a:rPr>
              <a:t>La </a:t>
            </a:r>
            <a:r>
              <a:rPr lang="es-ES_tradnl" sz="2000" dirty="0">
                <a:latin typeface="+mj-lt"/>
                <a:ea typeface="Calibri" pitchFamily="34" charset="0"/>
                <a:cs typeface="Times New Roman" pitchFamily="18" charset="0"/>
              </a:rPr>
              <a:t>OIT y la OMS solicitan una prohibición mundial del amianto. </a:t>
            </a:r>
            <a:endParaRPr lang="es-ES_tradnl" sz="2000" dirty="0" smtClean="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es-ES" sz="2000" dirty="0">
              <a:latin typeface="+mj-lt"/>
              <a:ea typeface="Calibri" pitchFamily="34" charset="0"/>
              <a:cs typeface="Times New Roman" pitchFamily="18" charset="0"/>
            </a:endParaRPr>
          </a:p>
        </p:txBody>
      </p:sp>
      <p:sp>
        <p:nvSpPr>
          <p:cNvPr id="121858" name="Rectangle 2"/>
          <p:cNvSpPr>
            <a:spLocks noChangeArrowheads="1"/>
          </p:cNvSpPr>
          <p:nvPr/>
        </p:nvSpPr>
        <p:spPr bwMode="auto">
          <a:xfrm>
            <a:off x="0" y="2394020"/>
            <a:ext cx="9144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2.007.- </a:t>
            </a:r>
            <a:r>
              <a:rPr lang="es-ES_tradnl" sz="2000" dirty="0">
                <a:latin typeface="+mj-lt"/>
                <a:ea typeface="Calibri" pitchFamily="34" charset="0"/>
                <a:cs typeface="Times New Roman" pitchFamily="18" charset="0"/>
              </a:rPr>
              <a:t>El Banco Mundial solita evitar el uso del amianto en la construcción de nuevos edificios y un desarrollo de planes de ejecución para la retirada donde todavía está presente.</a:t>
            </a:r>
            <a:endParaRPr lang="es-ES" sz="2000" dirty="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2.008.- </a:t>
            </a:r>
            <a:r>
              <a:rPr lang="es-ES_tradnl" sz="2000" dirty="0">
                <a:latin typeface="+mj-lt"/>
                <a:ea typeface="Calibri" pitchFamily="34" charset="0"/>
                <a:cs typeface="Times New Roman" pitchFamily="18" charset="0"/>
              </a:rPr>
              <a:t>Sudáfrica y Omán prohíben todas las formas de </a:t>
            </a:r>
            <a:r>
              <a:rPr lang="es-ES_tradnl" sz="2000" dirty="0" smtClean="0">
                <a:latin typeface="+mj-lt"/>
                <a:ea typeface="Calibri" pitchFamily="34" charset="0"/>
                <a:cs typeface="Times New Roman" pitchFamily="18" charset="0"/>
              </a:rPr>
              <a:t>amianto. La </a:t>
            </a:r>
            <a:r>
              <a:rPr lang="es-ES_tradnl" sz="2000" dirty="0">
                <a:latin typeface="+mj-lt"/>
                <a:ea typeface="Calibri" pitchFamily="34" charset="0"/>
                <a:cs typeface="Times New Roman" pitchFamily="18" charset="0"/>
              </a:rPr>
              <a:t>Corte Suprema de Brasil apoya la prohibición del amianto en Sao Paulo y otros estados. </a:t>
            </a:r>
            <a:endParaRPr lang="es-ES" sz="2000" dirty="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2.009.- </a:t>
            </a:r>
            <a:r>
              <a:rPr lang="es-ES_tradnl" sz="2000" dirty="0">
                <a:latin typeface="+mj-lt"/>
                <a:ea typeface="Calibri" pitchFamily="34" charset="0"/>
                <a:cs typeface="Times New Roman" pitchFamily="18" charset="0"/>
              </a:rPr>
              <a:t>Corea del Sur prohíbe todas las formas de amianto </a:t>
            </a:r>
            <a:endParaRPr lang="es-ES" sz="2000" dirty="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2.010.- </a:t>
            </a:r>
            <a:r>
              <a:rPr lang="es-ES_tradnl" sz="2000" dirty="0">
                <a:latin typeface="+mj-lt"/>
                <a:ea typeface="Calibri" pitchFamily="34" charset="0"/>
                <a:cs typeface="Times New Roman" pitchFamily="18" charset="0"/>
              </a:rPr>
              <a:t>Qatar, Mozambique y Turquía prohíben todas las formas de </a:t>
            </a:r>
            <a:r>
              <a:rPr lang="es-ES_tradnl" sz="2000" dirty="0" smtClean="0">
                <a:latin typeface="+mj-lt"/>
                <a:ea typeface="Calibri" pitchFamily="34" charset="0"/>
                <a:cs typeface="Times New Roman" pitchFamily="18" charset="0"/>
              </a:rPr>
              <a:t>amianto</a:t>
            </a:r>
          </a:p>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smtClean="0">
                <a:latin typeface="+mj-lt"/>
                <a:ea typeface="Calibri" pitchFamily="34" charset="0"/>
                <a:cs typeface="Times New Roman" pitchFamily="18" charset="0"/>
              </a:rPr>
              <a:t>2.012</a:t>
            </a:r>
            <a:r>
              <a:rPr lang="es-ES_tradnl" sz="2000" b="1" dirty="0">
                <a:latin typeface="+mj-lt"/>
                <a:ea typeface="Calibri" pitchFamily="34" charset="0"/>
                <a:cs typeface="Times New Roman" pitchFamily="18" charset="0"/>
              </a:rPr>
              <a:t>.- </a:t>
            </a:r>
            <a:r>
              <a:rPr lang="es-ES_tradnl" sz="2000" dirty="0">
                <a:latin typeface="+mj-lt"/>
                <a:ea typeface="Calibri" pitchFamily="34" charset="0"/>
                <a:cs typeface="Times New Roman" pitchFamily="18" charset="0"/>
              </a:rPr>
              <a:t>Las minas de amianto canadienses se cierran permanentemente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352C1BCC-788B-42C2-85F6-235E5BB12E2E}" type="slidenum">
              <a:rPr lang="en-US"/>
              <a:pPr>
                <a:defRPr/>
              </a:pPr>
              <a:t>12</a:t>
            </a:fld>
            <a:endParaRPr lang="en-US"/>
          </a:p>
        </p:txBody>
      </p:sp>
      <p:sp>
        <p:nvSpPr>
          <p:cNvPr id="18434"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031913F-6F26-426D-BB92-42F913F6EF48}" type="slidenum">
              <a:rPr lang="en-US" sz="1200">
                <a:solidFill>
                  <a:schemeClr val="tx1">
                    <a:tint val="75000"/>
                  </a:schemeClr>
                </a:solidFill>
                <a:latin typeface="+mn-lt"/>
              </a:rPr>
              <a:pPr algn="r" fontAlgn="auto">
                <a:spcBef>
                  <a:spcPts val="0"/>
                </a:spcBef>
                <a:spcAft>
                  <a:spcPts val="0"/>
                </a:spcAft>
                <a:defRPr/>
              </a:pPr>
              <a:t>12</a:t>
            </a:fld>
            <a:endParaRPr lang="en-US" sz="1200">
              <a:solidFill>
                <a:schemeClr val="tx1">
                  <a:tint val="75000"/>
                </a:schemeClr>
              </a:solidFill>
              <a:latin typeface="+mn-lt"/>
            </a:endParaRPr>
          </a:p>
        </p:txBody>
      </p:sp>
      <p:sp>
        <p:nvSpPr>
          <p:cNvPr id="151554" name="Text Box 2"/>
          <p:cNvSpPr txBox="1">
            <a:spLocks noChangeArrowheads="1"/>
          </p:cNvSpPr>
          <p:nvPr/>
        </p:nvSpPr>
        <p:spPr bwMode="auto">
          <a:xfrm>
            <a:off x="381000" y="228600"/>
            <a:ext cx="8001000" cy="641350"/>
          </a:xfrm>
          <a:prstGeom prst="rect">
            <a:avLst/>
          </a:prstGeom>
          <a:noFill/>
          <a:ln w="9525">
            <a:noFill/>
            <a:miter lim="800000"/>
            <a:headEnd/>
            <a:tailEnd/>
          </a:ln>
          <a:effectLst/>
        </p:spPr>
        <p:txBody>
          <a:bodyPr>
            <a:spAutoFit/>
          </a:bodyPr>
          <a:lstStyle/>
          <a:p>
            <a:pPr algn="ctr">
              <a:defRPr/>
            </a:pPr>
            <a:r>
              <a:rPr lang="es-ES_tradnl" sz="3600" dirty="0" smtClean="0">
                <a:solidFill>
                  <a:srgbClr val="5C2F00"/>
                </a:solidFill>
                <a:effectLst>
                  <a:outerShdw blurRad="38100" dist="38100" dir="2700000" algn="tl">
                    <a:srgbClr val="C0C0C0"/>
                  </a:outerShdw>
                </a:effectLst>
                <a:latin typeface="Elephant" pitchFamily="18" charset="0"/>
              </a:rPr>
              <a:t>El camino recorrido</a:t>
            </a:r>
            <a:endParaRPr lang="es-ES" dirty="0">
              <a:solidFill>
                <a:srgbClr val="5C2F00"/>
              </a:solidFill>
              <a:latin typeface="Calibri" pitchFamily="34" charset="0"/>
            </a:endParaRPr>
          </a:p>
        </p:txBody>
      </p:sp>
      <p:sp>
        <p:nvSpPr>
          <p:cNvPr id="5127" name="Text Box 12"/>
          <p:cNvSpPr txBox="1">
            <a:spLocks noChangeArrowheads="1"/>
          </p:cNvSpPr>
          <p:nvPr/>
        </p:nvSpPr>
        <p:spPr bwMode="auto">
          <a:xfrm>
            <a:off x="152400" y="6019800"/>
            <a:ext cx="8305800" cy="366713"/>
          </a:xfrm>
          <a:prstGeom prst="rect">
            <a:avLst/>
          </a:prstGeom>
          <a:noFill/>
          <a:ln w="9525">
            <a:noFill/>
            <a:miter lim="800000"/>
            <a:headEnd/>
            <a:tailEnd/>
          </a:ln>
        </p:spPr>
        <p:txBody>
          <a:bodyPr>
            <a:spAutoFit/>
          </a:bodyPr>
          <a:lstStyle/>
          <a:p>
            <a:pPr>
              <a:spcBef>
                <a:spcPct val="50000"/>
              </a:spcBef>
            </a:pPr>
            <a:endParaRPr lang="es-ES"/>
          </a:p>
        </p:txBody>
      </p:sp>
      <p:sp>
        <p:nvSpPr>
          <p:cNvPr id="11" name="10 Marcador de pie de página"/>
          <p:cNvSpPr>
            <a:spLocks noGrp="1"/>
          </p:cNvSpPr>
          <p:nvPr>
            <p:ph type="ftr" sz="quarter" idx="11"/>
          </p:nvPr>
        </p:nvSpPr>
        <p:spPr>
          <a:xfrm>
            <a:off x="3124200" y="6356350"/>
            <a:ext cx="2895600" cy="501650"/>
          </a:xfrm>
        </p:spPr>
        <p:txBody>
          <a:bodyPr/>
          <a:lstStyle/>
          <a:p>
            <a:pPr>
              <a:defRPr/>
            </a:pPr>
            <a:endParaRPr lang="es-ES" dirty="0" smtClean="0"/>
          </a:p>
          <a:p>
            <a:pPr>
              <a:defRPr/>
            </a:pPr>
            <a:r>
              <a:rPr lang="es-ES" dirty="0" smtClean="0"/>
              <a:t>Dr. </a:t>
            </a:r>
            <a:r>
              <a:rPr lang="es-ES" dirty="0" smtClean="0"/>
              <a:t>Barry Castleman </a:t>
            </a:r>
            <a:endParaRPr lang="es-ES" dirty="0"/>
          </a:p>
        </p:txBody>
      </p:sp>
      <p:sp>
        <p:nvSpPr>
          <p:cNvPr id="5135" name="Rectangle 15"/>
          <p:cNvSpPr>
            <a:spLocks noChangeArrowheads="1"/>
          </p:cNvSpPr>
          <p:nvPr/>
        </p:nvSpPr>
        <p:spPr bwMode="auto">
          <a:xfrm>
            <a:off x="0" y="4865758"/>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smtClean="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a:latin typeface="+mj-lt"/>
              <a:ea typeface="Calibri" pitchFamily="34" charset="0"/>
              <a:cs typeface="Times New Roman" pitchFamily="18" charset="0"/>
            </a:endParaRPr>
          </a:p>
        </p:txBody>
      </p:sp>
      <p:sp>
        <p:nvSpPr>
          <p:cNvPr id="121857" name="Rectangle 1"/>
          <p:cNvSpPr>
            <a:spLocks noChangeArrowheads="1"/>
          </p:cNvSpPr>
          <p:nvPr/>
        </p:nvSpPr>
        <p:spPr bwMode="auto">
          <a:xfrm>
            <a:off x="0" y="1458393"/>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smtClean="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es-ES" sz="2000" dirty="0">
              <a:latin typeface="+mj-lt"/>
              <a:ea typeface="Calibri" pitchFamily="34" charset="0"/>
              <a:cs typeface="Times New Roman" pitchFamily="18" charset="0"/>
            </a:endParaRPr>
          </a:p>
        </p:txBody>
      </p:sp>
      <p:sp>
        <p:nvSpPr>
          <p:cNvPr id="121858" name="Rectangle 2"/>
          <p:cNvSpPr>
            <a:spLocks noChangeArrowheads="1"/>
          </p:cNvSpPr>
          <p:nvPr/>
        </p:nvSpPr>
        <p:spPr bwMode="auto">
          <a:xfrm>
            <a:off x="0" y="497614"/>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7200" algn="just" eaLnBrk="0" hangingPunct="0"/>
            <a:endParaRPr lang="es-ES_tradnl" sz="2000" dirty="0" smtClean="0">
              <a:latin typeface="+mj-lt"/>
              <a:ea typeface="Calibri" pitchFamily="34" charset="0"/>
              <a:cs typeface="Times New Roman" pitchFamily="18" charset="0"/>
            </a:endParaRPr>
          </a:p>
          <a:p>
            <a:pPr indent="457200" algn="just" eaLnBrk="0" hangingPunct="0"/>
            <a:r>
              <a:rPr lang="es-ES_tradnl" sz="2000" dirty="0" smtClean="0">
                <a:latin typeface="+mj-lt"/>
                <a:ea typeface="Calibri" pitchFamily="34" charset="0"/>
                <a:cs typeface="Times New Roman" pitchFamily="18" charset="0"/>
              </a:rPr>
              <a:t>No es fácil que en los países prosperen profesionales de salud ocupacional y medioambiental independientes. Aquellos que pretenden concienciar a la sociedad sobre  los riesgos derivados de las sustancias tóxicas se encuentran con enemigos cuyas presiones pueden influir en las universidades, hospitales y agencias gubernamentales donde trabajan. </a:t>
            </a:r>
          </a:p>
          <a:p>
            <a:pPr indent="457200" algn="just" eaLnBrk="0" hangingPunct="0"/>
            <a:endParaRPr lang="es-ES_tradnl" sz="2000" b="1" dirty="0" smtClean="0">
              <a:latin typeface="+mj-lt"/>
              <a:ea typeface="Calibri" pitchFamily="34" charset="0"/>
              <a:cs typeface="Times New Roman" pitchFamily="18" charset="0"/>
            </a:endParaRPr>
          </a:p>
          <a:p>
            <a:pPr indent="457200" algn="just" eaLnBrk="0" hangingPunct="0"/>
            <a:r>
              <a:rPr lang="es-ES_tradnl" sz="2000" b="1" dirty="0" smtClean="0">
                <a:latin typeface="+mj-lt"/>
                <a:ea typeface="Calibri" pitchFamily="34" charset="0"/>
                <a:cs typeface="Times New Roman" pitchFamily="18" charset="0"/>
              </a:rPr>
              <a:t>Fernanda </a:t>
            </a:r>
            <a:r>
              <a:rPr lang="es-ES_tradnl" sz="2000" b="1" dirty="0" err="1" smtClean="0">
                <a:latin typeface="+mj-lt"/>
                <a:ea typeface="Calibri" pitchFamily="34" charset="0"/>
                <a:cs typeface="Times New Roman" pitchFamily="18" charset="0"/>
              </a:rPr>
              <a:t>Giannasi</a:t>
            </a:r>
            <a:r>
              <a:rPr lang="es-ES_tradnl" sz="2000" dirty="0" smtClean="0">
                <a:latin typeface="+mj-lt"/>
                <a:ea typeface="Calibri" pitchFamily="34" charset="0"/>
                <a:cs typeface="Times New Roman" pitchFamily="18" charset="0"/>
              </a:rPr>
              <a:t>, una inspectora de trabajo federal y líder del movimiento pro prohibición del amianto en Brasil, ha tenido que sobrevivir a juicios sobre difamaciones civiles y penales, a presiones políticas y a una manipulación por parte del Ministerio de Trabajo donde ella trabaja, habiendo sufrido incluso anónimas amenazas de muerte</a:t>
            </a:r>
            <a:r>
              <a:rPr lang="es-ES_tradnl" sz="2000" dirty="0" smtClean="0">
                <a:latin typeface="+mj-lt"/>
                <a:ea typeface="Calibri" pitchFamily="34" charset="0"/>
                <a:cs typeface="Times New Roman" pitchFamily="18" charset="0"/>
              </a:rPr>
              <a:t>.</a:t>
            </a:r>
          </a:p>
          <a:p>
            <a:pPr indent="457200" algn="just" eaLnBrk="0" hangingPunct="0"/>
            <a:endParaRPr lang="es-ES_tradnl" sz="2000" dirty="0" smtClean="0">
              <a:latin typeface="+mj-lt"/>
              <a:ea typeface="Calibri" pitchFamily="34" charset="0"/>
              <a:cs typeface="Times New Roman" pitchFamily="18" charset="0"/>
            </a:endParaRPr>
          </a:p>
          <a:p>
            <a:pPr indent="457200" algn="just" eaLnBrk="0" hangingPunct="0"/>
            <a:endParaRPr lang="es-ES_tradnl" sz="2000" dirty="0" smtClean="0">
              <a:latin typeface="+mj-lt"/>
              <a:ea typeface="Calibri" pitchFamily="34" charset="0"/>
              <a:cs typeface="Times New Roman" pitchFamily="18" charset="0"/>
            </a:endParaRPr>
          </a:p>
          <a:p>
            <a:pPr indent="457200" algn="just" eaLnBrk="0" hangingPunct="0"/>
            <a:endParaRPr lang="es-ES_tradnl" sz="2000" dirty="0" smtClean="0">
              <a:latin typeface="+mj-lt"/>
              <a:ea typeface="Calibri" pitchFamily="34" charset="0"/>
              <a:cs typeface="Times New Roman" pitchFamily="18" charset="0"/>
            </a:endParaRPr>
          </a:p>
          <a:p>
            <a:pPr indent="457200" algn="just" eaLnBrk="0" hangingPunct="0"/>
            <a:endParaRPr lang="es-ES_tradnl" sz="2000" dirty="0" smtClean="0">
              <a:latin typeface="+mj-lt"/>
              <a:ea typeface="Calibri" pitchFamily="34" charset="0"/>
              <a:cs typeface="Times New Roman" pitchFamily="18" charset="0"/>
            </a:endParaRPr>
          </a:p>
          <a:p>
            <a:pPr indent="457200" algn="just" eaLnBrk="0" hangingPunct="0"/>
            <a:endParaRPr lang="es-ES_tradnl" sz="2000" dirty="0" smtClean="0">
              <a:latin typeface="+mj-lt"/>
              <a:ea typeface="Calibri" pitchFamily="34" charset="0"/>
              <a:cs typeface="Times New Roman" pitchFamily="18" charset="0"/>
            </a:endParaRPr>
          </a:p>
          <a:p>
            <a:pPr indent="457200" algn="just" eaLnBrk="0" hangingPunct="0"/>
            <a:endParaRPr lang="es-ES_tradnl" sz="2000" dirty="0" smtClean="0">
              <a:latin typeface="+mj-lt"/>
              <a:ea typeface="Calibri" pitchFamily="34" charset="0"/>
              <a:cs typeface="Times New Roman" pitchFamily="18" charset="0"/>
            </a:endParaRPr>
          </a:p>
        </p:txBody>
      </p:sp>
      <p:sp>
        <p:nvSpPr>
          <p:cNvPr id="2050" name="Rectangle 2"/>
          <p:cNvSpPr>
            <a:spLocks noChangeArrowheads="1"/>
          </p:cNvSpPr>
          <p:nvPr/>
        </p:nvSpPr>
        <p:spPr bwMode="auto">
          <a:xfrm>
            <a:off x="0" y="3884461"/>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endParaRPr lang="es-ES_tradnl" sz="2000" dirty="0" smtClean="0">
              <a:latin typeface="+mj-lt"/>
              <a:ea typeface="Calibri" pitchFamily="34" charset="0"/>
              <a:cs typeface="Times New Roman" pitchFamily="18" charset="0"/>
            </a:endParaRPr>
          </a:p>
          <a:p>
            <a:pPr marL="0" marR="0" lvl="0" indent="457200" algn="just" defTabSz="914400" rtl="0" eaLnBrk="1" fontAlgn="base" latinLnBrk="0" hangingPunct="1">
              <a:lnSpc>
                <a:spcPct val="100000"/>
              </a:lnSpc>
              <a:spcBef>
                <a:spcPct val="0"/>
              </a:spcBef>
              <a:spcAft>
                <a:spcPct val="0"/>
              </a:spcAft>
              <a:buClrTx/>
              <a:buSzTx/>
              <a:buFontTx/>
              <a:buNone/>
              <a:tabLst/>
            </a:pPr>
            <a:endParaRPr lang="es-ES_tradnl" sz="2000" dirty="0" smtClean="0">
              <a:latin typeface="+mj-lt"/>
              <a:ea typeface="Calibri" pitchFamily="34" charset="0"/>
              <a:cs typeface="Times New Roman" pitchFamily="18" charset="0"/>
            </a:endParaRPr>
          </a:p>
          <a:p>
            <a:pPr marL="0" marR="0" lvl="0" indent="457200" algn="just" defTabSz="914400" rtl="0" eaLnBrk="1" fontAlgn="base" latinLnBrk="0" hangingPunct="1">
              <a:lnSpc>
                <a:spcPct val="100000"/>
              </a:lnSpc>
              <a:spcBef>
                <a:spcPct val="0"/>
              </a:spcBef>
              <a:spcAft>
                <a:spcPct val="0"/>
              </a:spcAft>
              <a:buClrTx/>
              <a:buSzTx/>
              <a:buFontTx/>
              <a:buNone/>
              <a:tabLst/>
            </a:pPr>
            <a:r>
              <a:rPr lang="es-ES_tradnl" sz="2000" dirty="0" smtClean="0">
                <a:latin typeface="+mj-lt"/>
                <a:ea typeface="Calibri" pitchFamily="34" charset="0"/>
                <a:cs typeface="Times New Roman" pitchFamily="18" charset="0"/>
              </a:rPr>
              <a:t>A </a:t>
            </a:r>
            <a:r>
              <a:rPr lang="es-ES_tradnl" sz="2000" dirty="0" smtClean="0">
                <a:latin typeface="+mj-lt"/>
                <a:ea typeface="Calibri" pitchFamily="34" charset="0"/>
                <a:cs typeface="Times New Roman" pitchFamily="18" charset="0"/>
              </a:rPr>
              <a:t>principios del año 2.010 tres profesionales universitarios de Salud Pública en la India recibieron amenazas de entablarse en su contra juicios por parte de la industria del cemento de asbesto sino se retractaban de cosas que habían dicho y escrito sobre el amianto. </a:t>
            </a:r>
            <a:r>
              <a:rPr lang="es-ES_tradnl" sz="2000" dirty="0" smtClean="0">
                <a:latin typeface="+mj-lt"/>
                <a:ea typeface="Calibri" pitchFamily="34" charset="0"/>
                <a:cs typeface="Times New Roman" pitchFamily="18" charset="0"/>
              </a:rPr>
              <a:t>Por suerte, estos profesionales jamás se doblegaron  y las amenazas tampoco se consumaron.</a:t>
            </a:r>
            <a:endParaRPr lang="es-ES_tradnl" sz="2000" dirty="0" smtClean="0">
              <a:latin typeface="+mj-lt"/>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352C1BCC-788B-42C2-85F6-235E5BB12E2E}" type="slidenum">
              <a:rPr lang="en-US"/>
              <a:pPr>
                <a:defRPr/>
              </a:pPr>
              <a:t>13</a:t>
            </a:fld>
            <a:endParaRPr lang="en-US"/>
          </a:p>
        </p:txBody>
      </p:sp>
      <p:sp>
        <p:nvSpPr>
          <p:cNvPr id="18434"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031913F-6F26-426D-BB92-42F913F6EF48}" type="slidenum">
              <a:rPr lang="en-US" sz="1200">
                <a:solidFill>
                  <a:schemeClr val="tx1">
                    <a:tint val="75000"/>
                  </a:schemeClr>
                </a:solidFill>
                <a:latin typeface="+mn-lt"/>
              </a:rPr>
              <a:pPr algn="r" fontAlgn="auto">
                <a:spcBef>
                  <a:spcPts val="0"/>
                </a:spcBef>
                <a:spcAft>
                  <a:spcPts val="0"/>
                </a:spcAft>
                <a:defRPr/>
              </a:pPr>
              <a:t>13</a:t>
            </a:fld>
            <a:endParaRPr lang="en-US" sz="1200">
              <a:solidFill>
                <a:schemeClr val="tx1">
                  <a:tint val="75000"/>
                </a:schemeClr>
              </a:solidFill>
              <a:latin typeface="+mn-lt"/>
            </a:endParaRPr>
          </a:p>
        </p:txBody>
      </p:sp>
      <p:sp>
        <p:nvSpPr>
          <p:cNvPr id="151554" name="Text Box 2"/>
          <p:cNvSpPr txBox="1">
            <a:spLocks noChangeArrowheads="1"/>
          </p:cNvSpPr>
          <p:nvPr/>
        </p:nvSpPr>
        <p:spPr bwMode="auto">
          <a:xfrm>
            <a:off x="381000" y="228600"/>
            <a:ext cx="8001000" cy="641350"/>
          </a:xfrm>
          <a:prstGeom prst="rect">
            <a:avLst/>
          </a:prstGeom>
          <a:noFill/>
          <a:ln w="9525">
            <a:noFill/>
            <a:miter lim="800000"/>
            <a:headEnd/>
            <a:tailEnd/>
          </a:ln>
          <a:effectLst/>
        </p:spPr>
        <p:txBody>
          <a:bodyPr>
            <a:spAutoFit/>
          </a:bodyPr>
          <a:lstStyle/>
          <a:p>
            <a:pPr algn="ctr">
              <a:defRPr/>
            </a:pPr>
            <a:r>
              <a:rPr lang="es-ES_tradnl" sz="3600" dirty="0" smtClean="0">
                <a:solidFill>
                  <a:srgbClr val="5C2F00"/>
                </a:solidFill>
                <a:effectLst>
                  <a:outerShdw blurRad="38100" dist="38100" dir="2700000" algn="tl">
                    <a:srgbClr val="C0C0C0"/>
                  </a:outerShdw>
                </a:effectLst>
                <a:latin typeface="Elephant" pitchFamily="18" charset="0"/>
              </a:rPr>
              <a:t>El camino recorrido</a:t>
            </a:r>
            <a:endParaRPr lang="es-ES" dirty="0">
              <a:solidFill>
                <a:srgbClr val="5C2F00"/>
              </a:solidFill>
              <a:latin typeface="Calibri" pitchFamily="34" charset="0"/>
            </a:endParaRPr>
          </a:p>
        </p:txBody>
      </p:sp>
      <p:sp>
        <p:nvSpPr>
          <p:cNvPr id="5127" name="Text Box 12"/>
          <p:cNvSpPr txBox="1">
            <a:spLocks noChangeArrowheads="1"/>
          </p:cNvSpPr>
          <p:nvPr/>
        </p:nvSpPr>
        <p:spPr bwMode="auto">
          <a:xfrm>
            <a:off x="152400" y="6019800"/>
            <a:ext cx="8305800" cy="366713"/>
          </a:xfrm>
          <a:prstGeom prst="rect">
            <a:avLst/>
          </a:prstGeom>
          <a:noFill/>
          <a:ln w="9525">
            <a:noFill/>
            <a:miter lim="800000"/>
            <a:headEnd/>
            <a:tailEnd/>
          </a:ln>
        </p:spPr>
        <p:txBody>
          <a:bodyPr>
            <a:spAutoFit/>
          </a:bodyPr>
          <a:lstStyle/>
          <a:p>
            <a:pPr>
              <a:spcBef>
                <a:spcPct val="50000"/>
              </a:spcBef>
            </a:pPr>
            <a:endParaRPr lang="es-ES"/>
          </a:p>
        </p:txBody>
      </p:sp>
      <p:sp>
        <p:nvSpPr>
          <p:cNvPr id="11" name="10 Marcador de pie de página"/>
          <p:cNvSpPr>
            <a:spLocks noGrp="1"/>
          </p:cNvSpPr>
          <p:nvPr>
            <p:ph type="ftr" sz="quarter" idx="11"/>
          </p:nvPr>
        </p:nvSpPr>
        <p:spPr>
          <a:xfrm>
            <a:off x="3124200" y="6356350"/>
            <a:ext cx="2895600" cy="501650"/>
          </a:xfrm>
        </p:spPr>
        <p:txBody>
          <a:bodyPr/>
          <a:lstStyle/>
          <a:p>
            <a:pPr>
              <a:defRPr/>
            </a:pPr>
            <a:endParaRPr lang="es-ES" dirty="0" smtClean="0"/>
          </a:p>
          <a:p>
            <a:pPr>
              <a:defRPr/>
            </a:pPr>
            <a:r>
              <a:rPr lang="es-ES" dirty="0" smtClean="0"/>
              <a:t>Dr. </a:t>
            </a:r>
            <a:r>
              <a:rPr lang="es-ES" dirty="0" smtClean="0"/>
              <a:t>Barry Castleman </a:t>
            </a:r>
            <a:endParaRPr lang="es-ES" dirty="0"/>
          </a:p>
        </p:txBody>
      </p:sp>
      <p:sp>
        <p:nvSpPr>
          <p:cNvPr id="5135" name="Rectangle 15"/>
          <p:cNvSpPr>
            <a:spLocks noChangeArrowheads="1"/>
          </p:cNvSpPr>
          <p:nvPr/>
        </p:nvSpPr>
        <p:spPr bwMode="auto">
          <a:xfrm>
            <a:off x="0" y="4865758"/>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smtClean="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a:latin typeface="+mj-lt"/>
              <a:ea typeface="Calibri" pitchFamily="34" charset="0"/>
              <a:cs typeface="Times New Roman" pitchFamily="18" charset="0"/>
            </a:endParaRPr>
          </a:p>
        </p:txBody>
      </p:sp>
      <p:sp>
        <p:nvSpPr>
          <p:cNvPr id="114690" name="Rectangle 2"/>
          <p:cNvSpPr>
            <a:spLocks noChangeArrowheads="1"/>
          </p:cNvSpPr>
          <p:nvPr/>
        </p:nvSpPr>
        <p:spPr bwMode="auto">
          <a:xfrm>
            <a:off x="0" y="747467"/>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lang="es-ES_tradnl" sz="2000" dirty="0" smtClean="0">
                <a:latin typeface="+mj-lt"/>
                <a:ea typeface="Calibri" pitchFamily="34" charset="0"/>
                <a:cs typeface="Times New Roman" pitchFamily="18" charset="0"/>
              </a:rPr>
              <a:t>Décadas de juicios relacionados con el amianto han sacado a la luz una verdadera enciclopedia sobre este crimen de toxicidad corporativa;</a:t>
            </a:r>
          </a:p>
          <a:p>
            <a:pPr marL="0" marR="0" lvl="0" indent="449263" algn="just" defTabSz="914400" rtl="0" eaLnBrk="1" fontAlgn="base" latinLnBrk="0" hangingPunct="1">
              <a:lnSpc>
                <a:spcPct val="100000"/>
              </a:lnSpc>
              <a:spcBef>
                <a:spcPct val="0"/>
              </a:spcBef>
              <a:spcAft>
                <a:spcPct val="0"/>
              </a:spcAft>
              <a:buClrTx/>
              <a:buSzTx/>
              <a:buFontTx/>
              <a:buNone/>
              <a:tabLst/>
            </a:pPr>
            <a:endParaRPr lang="es-ES" sz="2000" dirty="0" smtClean="0">
              <a:latin typeface="+mj-lt"/>
              <a:ea typeface="Calibri" pitchFamily="34"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lang="es-ES_tradnl" sz="2000" dirty="0" smtClean="0">
                <a:latin typeface="+mj-lt"/>
                <a:ea typeface="Calibri" pitchFamily="34" charset="0"/>
                <a:cs typeface="Times New Roman" pitchFamily="18" charset="0"/>
              </a:rPr>
              <a:t>Se han intentado suprimir hallazgos y descubrimientos médicos o experimentales; se han manipulado documentos publicados;</a:t>
            </a: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2000" dirty="0" smtClean="0">
              <a:latin typeface="+mj-lt"/>
              <a:ea typeface="Calibri" pitchFamily="34"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lang="es-ES_tradnl" sz="2000" dirty="0" smtClean="0">
                <a:latin typeface="+mj-lt"/>
                <a:ea typeface="Calibri" pitchFamily="34" charset="0"/>
                <a:cs typeface="Times New Roman" pitchFamily="18" charset="0"/>
              </a:rPr>
              <a:t>Se han omitido referencias a los daños del amianto en la prensa y se han publicado artículos por parte de las asociaciones industriales sobre la no toxicidad del amianto;</a:t>
            </a: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2000" dirty="0" smtClean="0">
              <a:latin typeface="+mj-lt"/>
              <a:ea typeface="Calibri" pitchFamily="34"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lang="es-ES_tradnl" sz="2000" dirty="0" smtClean="0">
                <a:latin typeface="+mj-lt"/>
                <a:ea typeface="Calibri" pitchFamily="34" charset="0"/>
                <a:cs typeface="Times New Roman" pitchFamily="18" charset="0"/>
              </a:rPr>
              <a:t>Las vulneraciones constantes de la ley después de su promulgación hicieron que se tuviera que advertir expresamente sobre su toxicidad en los productos del amianto, pese a ello en algunos países se hizo marketing de productos que no contenían advertencia alguna sobre su toxicidad cuando en otros países esos mismos productos si la contenían</a:t>
            </a:r>
            <a:r>
              <a:rPr lang="es-ES_tradnl" sz="2000" dirty="0" smtClean="0">
                <a:latin typeface="+mj-lt"/>
                <a:ea typeface="Calibri" pitchFamily="34" charset="0"/>
                <a:cs typeface="Times New Roman" pitchFamily="18" charset="0"/>
              </a:rPr>
              <a:t>;</a:t>
            </a:r>
          </a:p>
          <a:p>
            <a:pPr marL="0" marR="0" lvl="0" indent="449263" algn="just" defTabSz="914400" rtl="0" eaLnBrk="0" fontAlgn="base" latinLnBrk="0" hangingPunct="0">
              <a:lnSpc>
                <a:spcPct val="100000"/>
              </a:lnSpc>
              <a:spcBef>
                <a:spcPct val="0"/>
              </a:spcBef>
              <a:spcAft>
                <a:spcPct val="0"/>
              </a:spcAft>
              <a:buClrTx/>
              <a:buSzTx/>
              <a:buFontTx/>
              <a:buNone/>
              <a:tabLst/>
            </a:pPr>
            <a:endParaRPr lang="es-ES_tradnl" sz="2000" dirty="0" smtClean="0">
              <a:latin typeface="+mj-lt"/>
              <a:ea typeface="Calibri" pitchFamily="34"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_tradnl" sz="2000" dirty="0" smtClean="0">
              <a:latin typeface="+mj-lt"/>
              <a:ea typeface="Calibri" pitchFamily="34"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_tradnl" sz="2000" dirty="0" smtClean="0">
              <a:latin typeface="+mj-lt"/>
              <a:ea typeface="Calibri" pitchFamily="34" charset="0"/>
              <a:cs typeface="Times New Roman" pitchFamily="18" charset="0"/>
            </a:endParaRPr>
          </a:p>
        </p:txBody>
      </p:sp>
      <p:sp>
        <p:nvSpPr>
          <p:cNvPr id="114691" name="Rectangle 3"/>
          <p:cNvSpPr>
            <a:spLocks noChangeArrowheads="1"/>
          </p:cNvSpPr>
          <p:nvPr/>
        </p:nvSpPr>
        <p:spPr bwMode="auto">
          <a:xfrm>
            <a:off x="0" y="5484472"/>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lang="es-ES_tradnl" sz="2000" dirty="0" smtClean="0">
                <a:latin typeface="+mj-lt"/>
                <a:ea typeface="Calibri" pitchFamily="34" charset="0"/>
                <a:cs typeface="Times New Roman" pitchFamily="18" charset="0"/>
              </a:rPr>
              <a:t>No se revelaron a los trabajadores los hallazgos médicos que en relación a la asbestosis se encontraban en los reconocimientos médicos;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352C1BCC-788B-42C2-85F6-235E5BB12E2E}" type="slidenum">
              <a:rPr lang="en-US"/>
              <a:pPr>
                <a:defRPr/>
              </a:pPr>
              <a:t>14</a:t>
            </a:fld>
            <a:endParaRPr lang="en-US"/>
          </a:p>
        </p:txBody>
      </p:sp>
      <p:sp>
        <p:nvSpPr>
          <p:cNvPr id="18434"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031913F-6F26-426D-BB92-42F913F6EF48}" type="slidenum">
              <a:rPr lang="en-US" sz="1200">
                <a:solidFill>
                  <a:schemeClr val="tx1">
                    <a:tint val="75000"/>
                  </a:schemeClr>
                </a:solidFill>
                <a:latin typeface="+mn-lt"/>
              </a:rPr>
              <a:pPr algn="r" fontAlgn="auto">
                <a:spcBef>
                  <a:spcPts val="0"/>
                </a:spcBef>
                <a:spcAft>
                  <a:spcPts val="0"/>
                </a:spcAft>
                <a:defRPr/>
              </a:pPr>
              <a:t>14</a:t>
            </a:fld>
            <a:endParaRPr lang="en-US" sz="1200">
              <a:solidFill>
                <a:schemeClr val="tx1">
                  <a:tint val="75000"/>
                </a:schemeClr>
              </a:solidFill>
              <a:latin typeface="+mn-lt"/>
            </a:endParaRPr>
          </a:p>
        </p:txBody>
      </p:sp>
      <p:sp>
        <p:nvSpPr>
          <p:cNvPr id="151554" name="Text Box 2"/>
          <p:cNvSpPr txBox="1">
            <a:spLocks noChangeArrowheads="1"/>
          </p:cNvSpPr>
          <p:nvPr/>
        </p:nvSpPr>
        <p:spPr bwMode="auto">
          <a:xfrm>
            <a:off x="381000" y="228600"/>
            <a:ext cx="8001000" cy="641350"/>
          </a:xfrm>
          <a:prstGeom prst="rect">
            <a:avLst/>
          </a:prstGeom>
          <a:noFill/>
          <a:ln w="9525">
            <a:noFill/>
            <a:miter lim="800000"/>
            <a:headEnd/>
            <a:tailEnd/>
          </a:ln>
          <a:effectLst/>
        </p:spPr>
        <p:txBody>
          <a:bodyPr>
            <a:spAutoFit/>
          </a:bodyPr>
          <a:lstStyle/>
          <a:p>
            <a:pPr algn="ctr">
              <a:defRPr/>
            </a:pPr>
            <a:r>
              <a:rPr lang="es-ES_tradnl" sz="3600" dirty="0" smtClean="0">
                <a:solidFill>
                  <a:srgbClr val="5C2F00"/>
                </a:solidFill>
                <a:effectLst>
                  <a:outerShdw blurRad="38100" dist="38100" dir="2700000" algn="tl">
                    <a:srgbClr val="C0C0C0"/>
                  </a:outerShdw>
                </a:effectLst>
                <a:latin typeface="Elephant" pitchFamily="18" charset="0"/>
              </a:rPr>
              <a:t>El camino recorrido</a:t>
            </a:r>
            <a:endParaRPr lang="es-ES" dirty="0">
              <a:solidFill>
                <a:srgbClr val="5C2F00"/>
              </a:solidFill>
              <a:latin typeface="Calibri" pitchFamily="34" charset="0"/>
            </a:endParaRPr>
          </a:p>
        </p:txBody>
      </p:sp>
      <p:sp>
        <p:nvSpPr>
          <p:cNvPr id="5127" name="Text Box 12"/>
          <p:cNvSpPr txBox="1">
            <a:spLocks noChangeArrowheads="1"/>
          </p:cNvSpPr>
          <p:nvPr/>
        </p:nvSpPr>
        <p:spPr bwMode="auto">
          <a:xfrm>
            <a:off x="152400" y="6019800"/>
            <a:ext cx="8305800" cy="366713"/>
          </a:xfrm>
          <a:prstGeom prst="rect">
            <a:avLst/>
          </a:prstGeom>
          <a:noFill/>
          <a:ln w="9525">
            <a:noFill/>
            <a:miter lim="800000"/>
            <a:headEnd/>
            <a:tailEnd/>
          </a:ln>
        </p:spPr>
        <p:txBody>
          <a:bodyPr>
            <a:spAutoFit/>
          </a:bodyPr>
          <a:lstStyle/>
          <a:p>
            <a:pPr>
              <a:spcBef>
                <a:spcPct val="50000"/>
              </a:spcBef>
            </a:pPr>
            <a:endParaRPr lang="es-ES"/>
          </a:p>
        </p:txBody>
      </p:sp>
      <p:sp>
        <p:nvSpPr>
          <p:cNvPr id="11" name="10 Marcador de pie de página"/>
          <p:cNvSpPr>
            <a:spLocks noGrp="1"/>
          </p:cNvSpPr>
          <p:nvPr>
            <p:ph type="ftr" sz="quarter" idx="11"/>
          </p:nvPr>
        </p:nvSpPr>
        <p:spPr>
          <a:xfrm>
            <a:off x="3124200" y="6356350"/>
            <a:ext cx="2895600" cy="501650"/>
          </a:xfrm>
        </p:spPr>
        <p:txBody>
          <a:bodyPr/>
          <a:lstStyle/>
          <a:p>
            <a:pPr>
              <a:defRPr/>
            </a:pPr>
            <a:endParaRPr lang="es-ES" dirty="0" smtClean="0"/>
          </a:p>
          <a:p>
            <a:pPr>
              <a:defRPr/>
            </a:pPr>
            <a:r>
              <a:rPr lang="es-ES" dirty="0" smtClean="0"/>
              <a:t>Dr. </a:t>
            </a:r>
            <a:r>
              <a:rPr lang="es-ES" dirty="0" smtClean="0"/>
              <a:t>Barry Castleman </a:t>
            </a:r>
            <a:endParaRPr lang="es-ES" dirty="0"/>
          </a:p>
        </p:txBody>
      </p:sp>
      <p:sp>
        <p:nvSpPr>
          <p:cNvPr id="5135" name="Rectangle 15"/>
          <p:cNvSpPr>
            <a:spLocks noChangeArrowheads="1"/>
          </p:cNvSpPr>
          <p:nvPr/>
        </p:nvSpPr>
        <p:spPr bwMode="auto">
          <a:xfrm>
            <a:off x="0" y="4865758"/>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smtClean="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a:latin typeface="+mj-lt"/>
              <a:ea typeface="Calibri" pitchFamily="34" charset="0"/>
              <a:cs typeface="Times New Roman" pitchFamily="18" charset="0"/>
            </a:endParaRPr>
          </a:p>
        </p:txBody>
      </p:sp>
      <p:sp>
        <p:nvSpPr>
          <p:cNvPr id="116737" name="Rectangle 1"/>
          <p:cNvSpPr>
            <a:spLocks noChangeArrowheads="1"/>
          </p:cNvSpPr>
          <p:nvPr/>
        </p:nvSpPr>
        <p:spPr bwMode="auto">
          <a:xfrm>
            <a:off x="0" y="770693"/>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lang="es-ES_tradnl" sz="2000" dirty="0" smtClean="0">
                <a:latin typeface="+mj-lt"/>
                <a:ea typeface="Calibri" pitchFamily="34" charset="0"/>
                <a:cs typeface="Times New Roman" pitchFamily="18" charset="0"/>
              </a:rPr>
              <a:t>Se despidieron y amonestaron a los trabajadores y sindicatos que protestaban por los peligros del amianto, se despidieron y remplazaron a los trabajadores antes de que pudieran evidenciarse las enfermedades derivadas de la exposición al amianto;</a:t>
            </a:r>
          </a:p>
          <a:p>
            <a:pPr marL="0" marR="0" lvl="0" indent="449263" algn="just" defTabSz="914400" rtl="0" eaLnBrk="1" fontAlgn="base" latinLnBrk="0" hangingPunct="1">
              <a:lnSpc>
                <a:spcPct val="100000"/>
              </a:lnSpc>
              <a:spcBef>
                <a:spcPct val="0"/>
              </a:spcBef>
              <a:spcAft>
                <a:spcPct val="0"/>
              </a:spcAft>
              <a:buClrTx/>
              <a:buSzTx/>
              <a:buFontTx/>
              <a:buNone/>
              <a:tabLst/>
            </a:pPr>
            <a:endParaRPr lang="es-ES" sz="2000" dirty="0" smtClean="0">
              <a:latin typeface="+mj-lt"/>
              <a:ea typeface="Calibri" pitchFamily="34"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lang="es-ES_tradnl" sz="2000" dirty="0" smtClean="0">
                <a:latin typeface="+mj-lt"/>
                <a:ea typeface="Calibri" pitchFamily="34" charset="0"/>
                <a:cs typeface="Times New Roman" pitchFamily="18" charset="0"/>
              </a:rPr>
              <a:t>Se exportaron productos con amianto prohibidos y se etiquetaron productos con amianto con la advertencia de “producto libre de </a:t>
            </a:r>
            <a:r>
              <a:rPr lang="es-ES_tradnl" sz="2000" dirty="0" smtClean="0">
                <a:latin typeface="+mj-lt"/>
                <a:ea typeface="Calibri" pitchFamily="34" charset="0"/>
                <a:cs typeface="Times New Roman" pitchFamily="18" charset="0"/>
              </a:rPr>
              <a:t>amianto. </a:t>
            </a:r>
            <a:endParaRPr lang="es-ES_tradnl" sz="2000" dirty="0" smtClean="0">
              <a:latin typeface="+mj-lt"/>
              <a:ea typeface="Calibri" pitchFamily="34"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_tradnl" sz="2000" dirty="0" smtClean="0">
              <a:latin typeface="+mj-lt"/>
              <a:ea typeface="Calibri" pitchFamily="34"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lang="es-ES_tradnl" sz="2000" dirty="0" smtClean="0">
                <a:latin typeface="+mj-lt"/>
                <a:ea typeface="Calibri" pitchFamily="34" charset="0"/>
                <a:cs typeface="Times New Roman" pitchFamily="18" charset="0"/>
              </a:rPr>
              <a:t>Se </a:t>
            </a:r>
            <a:r>
              <a:rPr lang="es-ES_tradnl" sz="2000" dirty="0" smtClean="0">
                <a:latin typeface="+mj-lt"/>
                <a:ea typeface="Calibri" pitchFamily="34" charset="0"/>
                <a:cs typeface="Times New Roman" pitchFamily="18" charset="0"/>
              </a:rPr>
              <a:t>vendió amianto para ser usado en productos destinados a uso </a:t>
            </a:r>
            <a:r>
              <a:rPr lang="es-ES_tradnl" sz="2000" dirty="0" smtClean="0">
                <a:latin typeface="+mj-lt"/>
                <a:ea typeface="Calibri" pitchFamily="34" charset="0"/>
                <a:cs typeface="Times New Roman" pitchFamily="18" charset="0"/>
              </a:rPr>
              <a:t>infantil;</a:t>
            </a:r>
          </a:p>
          <a:p>
            <a:pPr marL="0" marR="0" lvl="0" indent="449263" algn="just" defTabSz="914400" rtl="0" eaLnBrk="0" fontAlgn="base" latinLnBrk="0" hangingPunct="0">
              <a:lnSpc>
                <a:spcPct val="100000"/>
              </a:lnSpc>
              <a:spcBef>
                <a:spcPct val="0"/>
              </a:spcBef>
              <a:spcAft>
                <a:spcPct val="0"/>
              </a:spcAft>
              <a:buClrTx/>
              <a:buSzTx/>
              <a:buFontTx/>
              <a:buNone/>
              <a:tabLst/>
            </a:pPr>
            <a:endParaRPr lang="es-ES_tradnl" sz="2000" dirty="0" smtClean="0">
              <a:latin typeface="+mj-lt"/>
              <a:ea typeface="Calibri" pitchFamily="34"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lang="es-ES_tradnl" sz="2000" dirty="0" smtClean="0">
                <a:latin typeface="+mj-lt"/>
                <a:ea typeface="Calibri" pitchFamily="34" charset="0"/>
                <a:cs typeface="Times New Roman" pitchFamily="18" charset="0"/>
              </a:rPr>
              <a:t> Se </a:t>
            </a:r>
            <a:r>
              <a:rPr lang="es-ES_tradnl" sz="2000" dirty="0" smtClean="0">
                <a:latin typeface="+mj-lt"/>
                <a:ea typeface="Calibri" pitchFamily="34" charset="0"/>
                <a:cs typeface="Times New Roman" pitchFamily="18" charset="0"/>
              </a:rPr>
              <a:t>subcontrataron trabajos de mantenimiento con peligro de exposición al amianto, </a:t>
            </a:r>
            <a:r>
              <a:rPr lang="es-ES_tradnl" sz="2000" dirty="0" smtClean="0">
                <a:latin typeface="+mj-lt"/>
                <a:ea typeface="Calibri" pitchFamily="34" charset="0"/>
                <a:cs typeface="Times New Roman" pitchFamily="18" charset="0"/>
              </a:rPr>
              <a:t>abandonándose sin </a:t>
            </a:r>
            <a:r>
              <a:rPr lang="es-ES_tradnl" sz="2000" dirty="0" smtClean="0">
                <a:latin typeface="+mj-lt"/>
                <a:ea typeface="Calibri" pitchFamily="34" charset="0"/>
                <a:cs typeface="Times New Roman" pitchFamily="18" charset="0"/>
              </a:rPr>
              <a:t>más los desperdicios alrededor de las fábricas de amianto, </a:t>
            </a:r>
            <a:r>
              <a:rPr lang="es-ES_tradnl" sz="2000" dirty="0" smtClean="0">
                <a:latin typeface="+mj-lt"/>
                <a:ea typeface="Calibri" pitchFamily="34" charset="0"/>
                <a:cs typeface="Times New Roman" pitchFamily="18" charset="0"/>
              </a:rPr>
              <a:t>y;</a:t>
            </a:r>
          </a:p>
          <a:p>
            <a:pPr marL="0" marR="0" lvl="0" indent="449263" algn="just" defTabSz="914400" rtl="0" eaLnBrk="0" fontAlgn="base" latinLnBrk="0" hangingPunct="0">
              <a:lnSpc>
                <a:spcPct val="100000"/>
              </a:lnSpc>
              <a:spcBef>
                <a:spcPct val="0"/>
              </a:spcBef>
              <a:spcAft>
                <a:spcPct val="0"/>
              </a:spcAft>
              <a:buClrTx/>
              <a:buSzTx/>
              <a:buFontTx/>
              <a:buNone/>
              <a:tabLst/>
            </a:pPr>
            <a:endParaRPr lang="es-ES_tradnl" sz="2000" dirty="0" smtClean="0">
              <a:latin typeface="+mj-lt"/>
              <a:ea typeface="Calibri" pitchFamily="34"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lang="es-ES_tradnl" sz="2000" dirty="0" smtClean="0">
                <a:latin typeface="+mj-lt"/>
                <a:ea typeface="Calibri" pitchFamily="34" charset="0"/>
                <a:cs typeface="Times New Roman" pitchFamily="18" charset="0"/>
              </a:rPr>
              <a:t>Se </a:t>
            </a:r>
            <a:r>
              <a:rPr lang="es-ES_tradnl" sz="2000" dirty="0" smtClean="0">
                <a:latin typeface="+mj-lt"/>
                <a:ea typeface="Calibri" pitchFamily="34" charset="0"/>
                <a:cs typeface="Times New Roman" pitchFamily="18" charset="0"/>
              </a:rPr>
              <a:t>prolongaron excesivamente los intentos de tomar precauciones básicas a nivel sanitario para que los trabajadores no llevaran la ropa impregnada de amianto a sus casas</a:t>
            </a:r>
            <a:r>
              <a:rPr kumimoji="0" lang="es-ES_tradnl" sz="1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endParaRPr kumimoji="0" lang="es-ES_tradnl"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352C1BCC-788B-42C2-85F6-235E5BB12E2E}" type="slidenum">
              <a:rPr lang="en-US"/>
              <a:pPr>
                <a:defRPr/>
              </a:pPr>
              <a:t>15</a:t>
            </a:fld>
            <a:endParaRPr lang="en-US"/>
          </a:p>
        </p:txBody>
      </p:sp>
      <p:sp>
        <p:nvSpPr>
          <p:cNvPr id="18434"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031913F-6F26-426D-BB92-42F913F6EF48}" type="slidenum">
              <a:rPr lang="en-US" sz="1200">
                <a:solidFill>
                  <a:schemeClr val="tx1">
                    <a:tint val="75000"/>
                  </a:schemeClr>
                </a:solidFill>
                <a:latin typeface="+mn-lt"/>
              </a:rPr>
              <a:pPr algn="r" fontAlgn="auto">
                <a:spcBef>
                  <a:spcPts val="0"/>
                </a:spcBef>
                <a:spcAft>
                  <a:spcPts val="0"/>
                </a:spcAft>
                <a:defRPr/>
              </a:pPr>
              <a:t>15</a:t>
            </a:fld>
            <a:endParaRPr lang="en-US" sz="1200">
              <a:solidFill>
                <a:schemeClr val="tx1">
                  <a:tint val="75000"/>
                </a:schemeClr>
              </a:solidFill>
              <a:latin typeface="+mn-lt"/>
            </a:endParaRPr>
          </a:p>
        </p:txBody>
      </p:sp>
      <p:sp>
        <p:nvSpPr>
          <p:cNvPr id="151554" name="Text Box 2"/>
          <p:cNvSpPr txBox="1">
            <a:spLocks noChangeArrowheads="1"/>
          </p:cNvSpPr>
          <p:nvPr/>
        </p:nvSpPr>
        <p:spPr bwMode="auto">
          <a:xfrm>
            <a:off x="381000" y="228600"/>
            <a:ext cx="8001000" cy="641350"/>
          </a:xfrm>
          <a:prstGeom prst="rect">
            <a:avLst/>
          </a:prstGeom>
          <a:noFill/>
          <a:ln w="9525">
            <a:noFill/>
            <a:miter lim="800000"/>
            <a:headEnd/>
            <a:tailEnd/>
          </a:ln>
          <a:effectLst/>
        </p:spPr>
        <p:txBody>
          <a:bodyPr>
            <a:spAutoFit/>
          </a:bodyPr>
          <a:lstStyle/>
          <a:p>
            <a:pPr algn="ctr">
              <a:defRPr/>
            </a:pPr>
            <a:r>
              <a:rPr lang="es-ES_tradnl" sz="3600" dirty="0" smtClean="0">
                <a:solidFill>
                  <a:srgbClr val="5C2F00"/>
                </a:solidFill>
                <a:effectLst>
                  <a:outerShdw blurRad="38100" dist="38100" dir="2700000" algn="tl">
                    <a:srgbClr val="C0C0C0"/>
                  </a:outerShdw>
                </a:effectLst>
                <a:latin typeface="Elephant" pitchFamily="18" charset="0"/>
              </a:rPr>
              <a:t>El camino recorrido</a:t>
            </a:r>
            <a:endParaRPr lang="es-ES" dirty="0">
              <a:solidFill>
                <a:srgbClr val="5C2F00"/>
              </a:solidFill>
              <a:latin typeface="Calibri" pitchFamily="34" charset="0"/>
            </a:endParaRPr>
          </a:p>
        </p:txBody>
      </p:sp>
      <p:sp>
        <p:nvSpPr>
          <p:cNvPr id="5127" name="Text Box 12"/>
          <p:cNvSpPr txBox="1">
            <a:spLocks noChangeArrowheads="1"/>
          </p:cNvSpPr>
          <p:nvPr/>
        </p:nvSpPr>
        <p:spPr bwMode="auto">
          <a:xfrm>
            <a:off x="152400" y="6019800"/>
            <a:ext cx="8305800" cy="366713"/>
          </a:xfrm>
          <a:prstGeom prst="rect">
            <a:avLst/>
          </a:prstGeom>
          <a:noFill/>
          <a:ln w="9525">
            <a:noFill/>
            <a:miter lim="800000"/>
            <a:headEnd/>
            <a:tailEnd/>
          </a:ln>
        </p:spPr>
        <p:txBody>
          <a:bodyPr>
            <a:spAutoFit/>
          </a:bodyPr>
          <a:lstStyle/>
          <a:p>
            <a:pPr>
              <a:spcBef>
                <a:spcPct val="50000"/>
              </a:spcBef>
            </a:pPr>
            <a:endParaRPr lang="es-ES"/>
          </a:p>
        </p:txBody>
      </p:sp>
      <p:sp>
        <p:nvSpPr>
          <p:cNvPr id="11" name="10 Marcador de pie de página"/>
          <p:cNvSpPr>
            <a:spLocks noGrp="1"/>
          </p:cNvSpPr>
          <p:nvPr>
            <p:ph type="ftr" sz="quarter" idx="11"/>
          </p:nvPr>
        </p:nvSpPr>
        <p:spPr>
          <a:xfrm>
            <a:off x="3124200" y="6356350"/>
            <a:ext cx="2895600" cy="501650"/>
          </a:xfrm>
        </p:spPr>
        <p:txBody>
          <a:bodyPr/>
          <a:lstStyle/>
          <a:p>
            <a:pPr>
              <a:defRPr/>
            </a:pPr>
            <a:endParaRPr lang="es-ES" dirty="0" smtClean="0"/>
          </a:p>
          <a:p>
            <a:pPr>
              <a:defRPr/>
            </a:pPr>
            <a:r>
              <a:rPr lang="es-ES" dirty="0" smtClean="0"/>
              <a:t>Dr. </a:t>
            </a:r>
            <a:r>
              <a:rPr lang="es-ES" dirty="0" smtClean="0"/>
              <a:t>Barry Castleman </a:t>
            </a:r>
            <a:endParaRPr lang="es-ES" dirty="0"/>
          </a:p>
        </p:txBody>
      </p:sp>
      <p:sp>
        <p:nvSpPr>
          <p:cNvPr id="5135" name="Rectangle 15"/>
          <p:cNvSpPr>
            <a:spLocks noChangeArrowheads="1"/>
          </p:cNvSpPr>
          <p:nvPr/>
        </p:nvSpPr>
        <p:spPr bwMode="auto">
          <a:xfrm>
            <a:off x="0" y="4865758"/>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smtClean="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a:latin typeface="+mj-lt"/>
              <a:ea typeface="Calibri" pitchFamily="34" charset="0"/>
              <a:cs typeface="Times New Roman" pitchFamily="18" charset="0"/>
            </a:endParaRPr>
          </a:p>
        </p:txBody>
      </p:sp>
      <p:pic>
        <p:nvPicPr>
          <p:cNvPr id="4098" name="Picture 2"/>
          <p:cNvPicPr>
            <a:picLocks noChangeAspect="1" noChangeArrowheads="1"/>
          </p:cNvPicPr>
          <p:nvPr/>
        </p:nvPicPr>
        <p:blipFill>
          <a:blip r:embed="rId3" cstate="print"/>
          <a:srcRect/>
          <a:stretch>
            <a:fillRect/>
          </a:stretch>
        </p:blipFill>
        <p:spPr bwMode="auto">
          <a:xfrm>
            <a:off x="12" y="762000"/>
            <a:ext cx="8514782" cy="5638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417638"/>
          </a:xfrm>
        </p:spPr>
        <p:txBody>
          <a:bodyPr/>
          <a:lstStyle/>
          <a:p>
            <a:r>
              <a:rPr lang="es-ES_tradnl" sz="3600" dirty="0" smtClean="0">
                <a:solidFill>
                  <a:srgbClr val="5C2F00"/>
                </a:solidFill>
                <a:effectLst>
                  <a:outerShdw blurRad="38100" dist="38100" dir="2700000" algn="tl">
                    <a:srgbClr val="C0C0C0"/>
                  </a:outerShdw>
                </a:effectLst>
                <a:latin typeface="Elephant" pitchFamily="18" charset="0"/>
                <a:ea typeface="+mn-ea"/>
                <a:cs typeface="+mn-cs"/>
              </a:rPr>
              <a:t>Amianto y Salud Pública: Situación actual </a:t>
            </a:r>
            <a:endParaRPr lang="es-ES" sz="3600" dirty="0" smtClean="0">
              <a:solidFill>
                <a:srgbClr val="5C2F00"/>
              </a:solidFill>
              <a:effectLst>
                <a:outerShdw blurRad="38100" dist="38100" dir="2700000" algn="tl">
                  <a:srgbClr val="C0C0C0"/>
                </a:outerShdw>
              </a:effectLst>
              <a:latin typeface="Elephant" pitchFamily="18" charset="0"/>
              <a:ea typeface="+mn-ea"/>
              <a:cs typeface="+mn-cs"/>
            </a:endParaRPr>
          </a:p>
        </p:txBody>
      </p:sp>
      <p:sp>
        <p:nvSpPr>
          <p:cNvPr id="4" name="3 Marcador de pie de página"/>
          <p:cNvSpPr>
            <a:spLocks noGrp="1"/>
          </p:cNvSpPr>
          <p:nvPr>
            <p:ph type="ftr" sz="quarter" idx="11"/>
          </p:nvPr>
        </p:nvSpPr>
        <p:spPr>
          <a:xfrm>
            <a:off x="3124200" y="6553200"/>
            <a:ext cx="2895600" cy="168275"/>
          </a:xfrm>
        </p:spPr>
        <p:txBody>
          <a:bodyPr/>
          <a:lstStyle/>
          <a:p>
            <a:pPr>
              <a:defRPr/>
            </a:pPr>
            <a:r>
              <a:rPr lang="es-ES" dirty="0" smtClean="0"/>
              <a:t>D</a:t>
            </a:r>
            <a:r>
              <a:rPr lang="es-ES" dirty="0" smtClean="0"/>
              <a:t>r</a:t>
            </a:r>
            <a:r>
              <a:rPr lang="es-ES" dirty="0" smtClean="0"/>
              <a:t>. Barry Castleman </a:t>
            </a:r>
            <a:endParaRPr lang="es-ES" dirty="0"/>
          </a:p>
        </p:txBody>
      </p:sp>
      <p:sp>
        <p:nvSpPr>
          <p:cNvPr id="5" name="4 Marcador de número de diapositiva"/>
          <p:cNvSpPr>
            <a:spLocks noGrp="1"/>
          </p:cNvSpPr>
          <p:nvPr>
            <p:ph type="sldNum" sz="quarter" idx="12"/>
          </p:nvPr>
        </p:nvSpPr>
        <p:spPr/>
        <p:txBody>
          <a:bodyPr/>
          <a:lstStyle/>
          <a:p>
            <a:pPr>
              <a:defRPr/>
            </a:pPr>
            <a:fld id="{95D2D90E-B32A-41D9-A02C-8752F2E1DCFE}" type="slidenum">
              <a:rPr lang="en-US" smtClean="0"/>
              <a:pPr>
                <a:defRPr/>
              </a:pPr>
              <a:t>2</a:t>
            </a:fld>
            <a:endParaRPr lang="en-US"/>
          </a:p>
        </p:txBody>
      </p:sp>
      <p:pic>
        <p:nvPicPr>
          <p:cNvPr id="8" name="Picture 2"/>
          <p:cNvPicPr>
            <a:picLocks noChangeAspect="1" noChangeArrowheads="1"/>
          </p:cNvPicPr>
          <p:nvPr/>
        </p:nvPicPr>
        <p:blipFill>
          <a:blip r:embed="rId2" cstate="print"/>
          <a:srcRect/>
          <a:stretch>
            <a:fillRect/>
          </a:stretch>
        </p:blipFill>
        <p:spPr bwMode="auto">
          <a:xfrm>
            <a:off x="2743200" y="3810000"/>
            <a:ext cx="3276000" cy="2667000"/>
          </a:xfrm>
          <a:prstGeom prst="rect">
            <a:avLst/>
          </a:prstGeom>
          <a:noFill/>
          <a:ln w="9525">
            <a:noFill/>
            <a:miter lim="800000"/>
            <a:headEnd/>
            <a:tailEnd/>
          </a:ln>
          <a:effectLst/>
        </p:spPr>
      </p:pic>
      <p:sp>
        <p:nvSpPr>
          <p:cNvPr id="9" name="8 Marcador de contenido"/>
          <p:cNvSpPr>
            <a:spLocks noGrp="1"/>
          </p:cNvSpPr>
          <p:nvPr>
            <p:ph idx="1"/>
          </p:nvPr>
        </p:nvSpPr>
        <p:spPr>
          <a:xfrm>
            <a:off x="0" y="1371600"/>
            <a:ext cx="8686800" cy="4754563"/>
          </a:xfrm>
        </p:spPr>
        <p:txBody>
          <a:bodyPr/>
          <a:lstStyle/>
          <a:p>
            <a:pPr marL="0" indent="352425" algn="just">
              <a:buNone/>
            </a:pPr>
            <a:r>
              <a:rPr lang="es-ES_tradnl" sz="2000" b="1" dirty="0" smtClean="0"/>
              <a:t>La Organización Mundial de la Salud estima que en todo el mundo al </a:t>
            </a:r>
            <a:r>
              <a:rPr lang="es-ES_tradnl" sz="2000" b="1" dirty="0" smtClean="0"/>
              <a:t>menos 107.000 </a:t>
            </a:r>
            <a:r>
              <a:rPr lang="es-ES_tradnl" sz="2000" b="1" dirty="0" smtClean="0"/>
              <a:t>personas fallecen cada año como consecuencia de un cáncer ocupacional derivado de la exposición al amianto. </a:t>
            </a:r>
            <a:r>
              <a:rPr lang="es-ES_tradnl" sz="2000" b="1" dirty="0" smtClean="0"/>
              <a:t>Además más de miles de muertes se atribuyen anualmente a la exposición al amianto de manera no ocupacional. La OMS estima que más de 125 millones de personas están expuestas al amianto en el trabajo, siendo la mayor fuente de exposición los materiales de amianto que se utilizaron en las edificaciones y los frenos de los vehículos. Es intención de la OMS prohibir mundialmente todas las formas de amianto.</a:t>
            </a:r>
          </a:p>
          <a:p>
            <a:pPr algn="just"/>
            <a:endParaRPr lang="es-ES" sz="2000"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417638"/>
          </a:xfrm>
        </p:spPr>
        <p:txBody>
          <a:bodyPr/>
          <a:lstStyle/>
          <a:p>
            <a:r>
              <a:rPr lang="es-ES_tradnl" sz="3600" dirty="0" smtClean="0">
                <a:solidFill>
                  <a:srgbClr val="5C2F00"/>
                </a:solidFill>
                <a:effectLst>
                  <a:outerShdw blurRad="38100" dist="38100" dir="2700000" algn="tl">
                    <a:srgbClr val="C0C0C0"/>
                  </a:outerShdw>
                </a:effectLst>
                <a:latin typeface="Elephant" pitchFamily="18" charset="0"/>
                <a:ea typeface="+mn-ea"/>
                <a:cs typeface="+mn-cs"/>
              </a:rPr>
              <a:t>Amianto y Salud Pública: Situación actual </a:t>
            </a:r>
            <a:endParaRPr lang="es-ES" sz="3600" dirty="0" smtClean="0">
              <a:solidFill>
                <a:srgbClr val="5C2F00"/>
              </a:solidFill>
              <a:effectLst>
                <a:outerShdw blurRad="38100" dist="38100" dir="2700000" algn="tl">
                  <a:srgbClr val="C0C0C0"/>
                </a:outerShdw>
              </a:effectLst>
              <a:latin typeface="Elephant" pitchFamily="18" charset="0"/>
              <a:ea typeface="+mn-ea"/>
              <a:cs typeface="+mn-cs"/>
            </a:endParaRPr>
          </a:p>
        </p:txBody>
      </p:sp>
      <p:sp>
        <p:nvSpPr>
          <p:cNvPr id="3" name="2 Marcador de contenido"/>
          <p:cNvSpPr>
            <a:spLocks noGrp="1"/>
          </p:cNvSpPr>
          <p:nvPr>
            <p:ph idx="1"/>
          </p:nvPr>
        </p:nvSpPr>
        <p:spPr>
          <a:xfrm>
            <a:off x="0" y="990600"/>
            <a:ext cx="9144000" cy="5638800"/>
          </a:xfrm>
        </p:spPr>
        <p:txBody>
          <a:bodyPr/>
          <a:lstStyle/>
          <a:p>
            <a:pPr marL="0" indent="352425" algn="just">
              <a:buNone/>
            </a:pPr>
            <a:endParaRPr lang="es-ES_tradnl" sz="2000" b="1" dirty="0" smtClean="0"/>
          </a:p>
          <a:p>
            <a:pPr marL="0" indent="352425" algn="just">
              <a:buNone/>
            </a:pPr>
            <a:r>
              <a:rPr lang="es-ES_tradnl" sz="2000" dirty="0" smtClean="0"/>
              <a:t>Los países que más minas de amianto tienen son Rusia, Kazajistán, China, Brasil, Canadá y Zimbabue.</a:t>
            </a:r>
          </a:p>
          <a:p>
            <a:pPr marL="0" indent="352425" algn="just">
              <a:buNone/>
            </a:pPr>
            <a:endParaRPr lang="es-ES_tradnl" sz="2000" dirty="0" smtClean="0"/>
          </a:p>
          <a:p>
            <a:pPr marL="0" indent="352425" algn="just">
              <a:buNone/>
            </a:pPr>
            <a:r>
              <a:rPr lang="es-ES_tradnl" sz="2000" dirty="0" smtClean="0"/>
              <a:t>No </a:t>
            </a:r>
            <a:r>
              <a:rPr lang="es-ES_tradnl" sz="2000" dirty="0" smtClean="0"/>
              <a:t>existe evidencia alguna que acredite que existe una forma segura de exposición al amianto, pues en todas ellas existe un riesgo cancerígeno. </a:t>
            </a:r>
          </a:p>
          <a:p>
            <a:pPr marL="0" indent="352425" algn="just">
              <a:buNone/>
            </a:pPr>
            <a:endParaRPr lang="es-ES_tradnl" sz="2000" dirty="0" smtClean="0"/>
          </a:p>
          <a:p>
            <a:pPr marL="0" indent="352425" algn="just">
              <a:buNone/>
            </a:pPr>
            <a:r>
              <a:rPr lang="es-ES_tradnl" sz="2000" dirty="0" smtClean="0"/>
              <a:t>Los </a:t>
            </a:r>
            <a:r>
              <a:rPr lang="es-ES_tradnl" sz="2000" dirty="0" smtClean="0"/>
              <a:t>estudios experimentales con animales han demostrado que una exposición intensa  durante horas a  cualquier forma de amianto puede causar cáncer. </a:t>
            </a:r>
            <a:endParaRPr lang="es-ES_tradnl" sz="2000" dirty="0" smtClean="0"/>
          </a:p>
          <a:p>
            <a:pPr marL="0" indent="352425" algn="just">
              <a:buNone/>
            </a:pPr>
            <a:endParaRPr lang="es-ES" sz="2000" dirty="0" smtClean="0"/>
          </a:p>
          <a:p>
            <a:pPr marL="0" indent="352425" algn="just">
              <a:buNone/>
            </a:pPr>
            <a:r>
              <a:rPr lang="es-ES_tradnl" sz="2000" dirty="0" smtClean="0"/>
              <a:t>La concentración de partículas de amianto en el aire que respiran aquellos trabajadores de </a:t>
            </a:r>
            <a:r>
              <a:rPr lang="es-ES_tradnl" sz="2000" b="1" dirty="0" smtClean="0"/>
              <a:t>la construcción </a:t>
            </a:r>
            <a:r>
              <a:rPr lang="es-ES_tradnl" sz="2000" dirty="0" smtClean="0"/>
              <a:t>que usan potentes herramientas para cortar tuberías  y planchas de fibrocemento es de las más elevadas, pues puede alcanzar las </a:t>
            </a:r>
            <a:r>
              <a:rPr lang="es-ES_tradnl" sz="2000" b="1" dirty="0" smtClean="0"/>
              <a:t>250fibras por </a:t>
            </a:r>
            <a:r>
              <a:rPr lang="es-ES_tradnl" sz="2000" b="1" dirty="0" err="1" smtClean="0"/>
              <a:t>cc</a:t>
            </a:r>
            <a:r>
              <a:rPr lang="es-ES_tradnl" sz="2000" dirty="0" smtClean="0"/>
              <a:t>. Esto contrasta con el </a:t>
            </a:r>
            <a:r>
              <a:rPr lang="es-ES_tradnl" sz="2000" b="1" dirty="0" smtClean="0"/>
              <a:t>límite habitual de exposición ocupacional diaria que en muchos países se ha fijado en 0’1 f/</a:t>
            </a:r>
            <a:r>
              <a:rPr lang="es-ES_tradnl" sz="2000" b="1" dirty="0" err="1" smtClean="0"/>
              <a:t>cc</a:t>
            </a:r>
            <a:r>
              <a:rPr lang="es-ES_tradnl" sz="2000" b="1" dirty="0" smtClean="0"/>
              <a:t> y con el límite de 1.0 f/</a:t>
            </a:r>
            <a:r>
              <a:rPr lang="es-ES_tradnl" sz="2000" b="1" dirty="0" err="1" smtClean="0"/>
              <a:t>c.c</a:t>
            </a:r>
            <a:r>
              <a:rPr lang="es-ES_tradnl" sz="2000" b="1" dirty="0" smtClean="0"/>
              <a:t> de USA </a:t>
            </a:r>
            <a:r>
              <a:rPr lang="es-ES_tradnl" sz="2000" dirty="0" smtClean="0"/>
              <a:t>en la exposición máximas en un periodo corto</a:t>
            </a:r>
            <a:endParaRPr lang="es-ES" sz="2000" dirty="0" smtClean="0"/>
          </a:p>
          <a:p>
            <a:pPr marL="0" indent="352425" algn="just">
              <a:buNone/>
            </a:pPr>
            <a:endParaRPr lang="es-ES" sz="2000" dirty="0" smtClean="0"/>
          </a:p>
          <a:p>
            <a:pPr>
              <a:buNone/>
            </a:pPr>
            <a:endParaRPr lang="es-ES" dirty="0"/>
          </a:p>
        </p:txBody>
      </p:sp>
      <p:sp>
        <p:nvSpPr>
          <p:cNvPr id="4" name="3 Marcador de pie de página"/>
          <p:cNvSpPr>
            <a:spLocks noGrp="1"/>
          </p:cNvSpPr>
          <p:nvPr>
            <p:ph type="ftr" sz="quarter" idx="11"/>
          </p:nvPr>
        </p:nvSpPr>
        <p:spPr>
          <a:xfrm>
            <a:off x="3124200" y="6553200"/>
            <a:ext cx="2895600" cy="168275"/>
          </a:xfrm>
        </p:spPr>
        <p:txBody>
          <a:bodyPr/>
          <a:lstStyle/>
          <a:p>
            <a:pPr>
              <a:defRPr/>
            </a:pPr>
            <a:r>
              <a:rPr lang="es-ES" dirty="0" smtClean="0"/>
              <a:t>D</a:t>
            </a:r>
            <a:r>
              <a:rPr lang="es-ES" dirty="0" smtClean="0"/>
              <a:t>r</a:t>
            </a:r>
            <a:r>
              <a:rPr lang="es-ES" dirty="0" smtClean="0"/>
              <a:t>. Barry Castleman </a:t>
            </a:r>
            <a:endParaRPr lang="es-ES" dirty="0"/>
          </a:p>
        </p:txBody>
      </p:sp>
      <p:sp>
        <p:nvSpPr>
          <p:cNvPr id="5" name="4 Marcador de número de diapositiva"/>
          <p:cNvSpPr>
            <a:spLocks noGrp="1"/>
          </p:cNvSpPr>
          <p:nvPr>
            <p:ph type="sldNum" sz="quarter" idx="12"/>
          </p:nvPr>
        </p:nvSpPr>
        <p:spPr/>
        <p:txBody>
          <a:bodyPr/>
          <a:lstStyle/>
          <a:p>
            <a:pPr>
              <a:defRPr/>
            </a:pPr>
            <a:fld id="{95D2D90E-B32A-41D9-A02C-8752F2E1DCFE}"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417638"/>
          </a:xfrm>
        </p:spPr>
        <p:txBody>
          <a:bodyPr/>
          <a:lstStyle/>
          <a:p>
            <a:r>
              <a:rPr lang="es-ES_tradnl" sz="3600" dirty="0" smtClean="0">
                <a:solidFill>
                  <a:srgbClr val="5C2F00"/>
                </a:solidFill>
                <a:effectLst>
                  <a:outerShdw blurRad="38100" dist="38100" dir="2700000" algn="tl">
                    <a:srgbClr val="C0C0C0"/>
                  </a:outerShdw>
                </a:effectLst>
                <a:latin typeface="Elephant" pitchFamily="18" charset="0"/>
                <a:ea typeface="+mn-ea"/>
                <a:cs typeface="+mn-cs"/>
              </a:rPr>
              <a:t>Amianto y Salud Pública: Situación actual </a:t>
            </a:r>
            <a:endParaRPr lang="es-ES" sz="3600" dirty="0" smtClean="0">
              <a:solidFill>
                <a:srgbClr val="5C2F00"/>
              </a:solidFill>
              <a:effectLst>
                <a:outerShdw blurRad="38100" dist="38100" dir="2700000" algn="tl">
                  <a:srgbClr val="C0C0C0"/>
                </a:outerShdw>
              </a:effectLst>
              <a:latin typeface="Elephant" pitchFamily="18" charset="0"/>
              <a:ea typeface="+mn-ea"/>
              <a:cs typeface="+mn-cs"/>
            </a:endParaRPr>
          </a:p>
        </p:txBody>
      </p:sp>
      <p:sp>
        <p:nvSpPr>
          <p:cNvPr id="3" name="2 Marcador de contenido"/>
          <p:cNvSpPr>
            <a:spLocks noGrp="1"/>
          </p:cNvSpPr>
          <p:nvPr>
            <p:ph idx="1"/>
          </p:nvPr>
        </p:nvSpPr>
        <p:spPr>
          <a:xfrm>
            <a:off x="0" y="1371600"/>
            <a:ext cx="9144000" cy="4876800"/>
          </a:xfrm>
        </p:spPr>
        <p:txBody>
          <a:bodyPr/>
          <a:lstStyle/>
          <a:p>
            <a:pPr marL="0" indent="352425" algn="just">
              <a:buNone/>
            </a:pPr>
            <a:r>
              <a:rPr lang="es-ES_tradnl" sz="2000" dirty="0" smtClean="0"/>
              <a:t>Los </a:t>
            </a:r>
            <a:r>
              <a:rPr lang="es-ES_tradnl" sz="2000" dirty="0" smtClean="0"/>
              <a:t>trabajos de mantenimiento de las tuberías de fibrocemento suponen un continuo peligro para aquellos trabajadores que acometerán su trabajo mientras dure la vida útil de aquellas. El uso de veloces discos de corte, supone para los trabajadores de reparaciones subterráneas de tuberías de fibrocemento una exposición de 92 f/</a:t>
            </a:r>
            <a:r>
              <a:rPr lang="es-ES_tradnl" sz="2000" dirty="0" err="1" smtClean="0"/>
              <a:t>cc</a:t>
            </a:r>
            <a:r>
              <a:rPr lang="es-ES_tradnl" sz="2000" dirty="0" smtClean="0"/>
              <a:t>. La Organización Mundial del Comercio, apoyando el derecho de Francia en cuanto a la prohibición del amianto, rechazó que pudiera existir un uso controlado de los materiales de construcción que </a:t>
            </a:r>
            <a:r>
              <a:rPr lang="es-ES_tradnl" sz="2000" dirty="0" smtClean="0"/>
              <a:t>con</a:t>
            </a:r>
            <a:r>
              <a:rPr lang="es-ES_tradnl" sz="2000" dirty="0" smtClean="0"/>
              <a:t>tuvieran </a:t>
            </a:r>
            <a:r>
              <a:rPr lang="es-ES_tradnl" sz="2000" dirty="0" smtClean="0"/>
              <a:t>amianto.</a:t>
            </a:r>
            <a:endParaRPr lang="es-ES_tradnl" sz="2000" b="1" dirty="0" smtClean="0"/>
          </a:p>
          <a:p>
            <a:pPr marL="0" indent="352425" algn="just">
              <a:buNone/>
            </a:pPr>
            <a:endParaRPr lang="es-ES" sz="2000" dirty="0" smtClean="0"/>
          </a:p>
          <a:p>
            <a:pPr marL="0" indent="352425" algn="just">
              <a:buNone/>
            </a:pPr>
            <a:endParaRPr lang="es-ES" sz="2000" dirty="0" smtClean="0"/>
          </a:p>
          <a:p>
            <a:pPr marL="0" indent="352425" algn="just">
              <a:buNone/>
            </a:pPr>
            <a:endParaRPr lang="es-ES" sz="2000" dirty="0" smtClean="0"/>
          </a:p>
          <a:p>
            <a:pPr>
              <a:buNone/>
            </a:pPr>
            <a:endParaRPr lang="es-ES" dirty="0"/>
          </a:p>
        </p:txBody>
      </p:sp>
      <p:sp>
        <p:nvSpPr>
          <p:cNvPr id="4" name="3 Marcador de pie de página"/>
          <p:cNvSpPr>
            <a:spLocks noGrp="1"/>
          </p:cNvSpPr>
          <p:nvPr>
            <p:ph type="ftr" sz="quarter" idx="11"/>
          </p:nvPr>
        </p:nvSpPr>
        <p:spPr>
          <a:xfrm>
            <a:off x="3124200" y="6477000"/>
            <a:ext cx="2895600" cy="244475"/>
          </a:xfrm>
        </p:spPr>
        <p:txBody>
          <a:bodyPr/>
          <a:lstStyle/>
          <a:p>
            <a:pPr>
              <a:defRPr/>
            </a:pPr>
            <a:r>
              <a:rPr lang="es-ES" dirty="0" smtClean="0"/>
              <a:t>Dr. </a:t>
            </a:r>
            <a:r>
              <a:rPr lang="es-ES" dirty="0" smtClean="0"/>
              <a:t>Barry Castleman </a:t>
            </a:r>
            <a:endParaRPr lang="es-ES" dirty="0"/>
          </a:p>
        </p:txBody>
      </p:sp>
      <p:sp>
        <p:nvSpPr>
          <p:cNvPr id="5" name="4 Marcador de número de diapositiva"/>
          <p:cNvSpPr>
            <a:spLocks noGrp="1"/>
          </p:cNvSpPr>
          <p:nvPr>
            <p:ph type="sldNum" sz="quarter" idx="12"/>
          </p:nvPr>
        </p:nvSpPr>
        <p:spPr/>
        <p:txBody>
          <a:bodyPr/>
          <a:lstStyle/>
          <a:p>
            <a:pPr>
              <a:defRPr/>
            </a:pPr>
            <a:fld id="{95D2D90E-B32A-41D9-A02C-8752F2E1DCFE}" type="slidenum">
              <a:rPr lang="en-US" smtClean="0"/>
              <a:pPr>
                <a:defRPr/>
              </a:pPr>
              <a:t>4</a:t>
            </a:fld>
            <a:endParaRPr lang="en-US"/>
          </a:p>
        </p:txBody>
      </p:sp>
      <p:pic>
        <p:nvPicPr>
          <p:cNvPr id="8" name="7 Imagen"/>
          <p:cNvPicPr/>
          <p:nvPr/>
        </p:nvPicPr>
        <p:blipFill>
          <a:blip r:embed="rId2" cstate="print"/>
          <a:srcRect/>
          <a:stretch>
            <a:fillRect/>
          </a:stretch>
        </p:blipFill>
        <p:spPr bwMode="auto">
          <a:xfrm>
            <a:off x="1905000" y="3505200"/>
            <a:ext cx="4574967" cy="30600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417638"/>
          </a:xfrm>
        </p:spPr>
        <p:txBody>
          <a:bodyPr/>
          <a:lstStyle/>
          <a:p>
            <a:r>
              <a:rPr lang="es-ES_tradnl" sz="3600" dirty="0" smtClean="0">
                <a:solidFill>
                  <a:srgbClr val="5C2F00"/>
                </a:solidFill>
                <a:effectLst>
                  <a:outerShdw blurRad="38100" dist="38100" dir="2700000" algn="tl">
                    <a:srgbClr val="C0C0C0"/>
                  </a:outerShdw>
                </a:effectLst>
                <a:latin typeface="Elephant" pitchFamily="18" charset="0"/>
                <a:ea typeface="+mn-ea"/>
                <a:cs typeface="+mn-cs"/>
              </a:rPr>
              <a:t>Amianto y Salud Pública: Situación actual </a:t>
            </a:r>
            <a:endParaRPr lang="es-ES" sz="3600" dirty="0" smtClean="0">
              <a:solidFill>
                <a:srgbClr val="5C2F00"/>
              </a:solidFill>
              <a:effectLst>
                <a:outerShdw blurRad="38100" dist="38100" dir="2700000" algn="tl">
                  <a:srgbClr val="C0C0C0"/>
                </a:outerShdw>
              </a:effectLst>
              <a:latin typeface="Elephant" pitchFamily="18" charset="0"/>
              <a:ea typeface="+mn-ea"/>
              <a:cs typeface="+mn-cs"/>
            </a:endParaRPr>
          </a:p>
        </p:txBody>
      </p:sp>
      <p:sp>
        <p:nvSpPr>
          <p:cNvPr id="3" name="2 Marcador de contenido"/>
          <p:cNvSpPr>
            <a:spLocks noGrp="1"/>
          </p:cNvSpPr>
          <p:nvPr>
            <p:ph idx="1"/>
          </p:nvPr>
        </p:nvSpPr>
        <p:spPr>
          <a:xfrm>
            <a:off x="0" y="1371600"/>
            <a:ext cx="9144000" cy="4876800"/>
          </a:xfrm>
        </p:spPr>
        <p:txBody>
          <a:bodyPr/>
          <a:lstStyle/>
          <a:p>
            <a:pPr indent="9525">
              <a:buNone/>
            </a:pPr>
            <a:r>
              <a:rPr lang="es-ES_tradnl" sz="2000" dirty="0" smtClean="0"/>
              <a:t>El Banco Mundial describe el peligro que se deriva del ciclo de vida del amianto usado en los materiales de construcción de la siguiente manera:</a:t>
            </a:r>
            <a:endParaRPr lang="es-ES" sz="2000" dirty="0" smtClean="0"/>
          </a:p>
          <a:p>
            <a:pPr indent="9525">
              <a:buNone/>
            </a:pPr>
            <a:r>
              <a:rPr lang="es-ES_tradnl" sz="2000" dirty="0" smtClean="0"/>
              <a:t>	“Desde el punto de vista de la higiene industrial, el amianto crea una cadena de exposición desde su extracción hasta que vuelve a la tierra cuando se deposita en vertederos o lugares no autorizados. En cada punto de la cadena coexisten la exposición ocupacional y la exposición ambiental. Los trabajadores de las minas están expuestos a las fibras </a:t>
            </a:r>
            <a:r>
              <a:rPr lang="es-ES_tradnl" sz="2000" dirty="0" smtClean="0"/>
              <a:t>mientras </a:t>
            </a:r>
            <a:r>
              <a:rPr lang="es-ES_tradnl" sz="2000" dirty="0" smtClean="0"/>
              <a:t>extraen el mineral; sus familias inhalan las fibras que aquellos llevan a casa a través de la ropa de trabajo. Los trabajadores de las fábricas procesan las fibras y los productos manufacturados con </a:t>
            </a:r>
            <a:r>
              <a:rPr lang="es-ES_tradnl" sz="2000" dirty="0" smtClean="0"/>
              <a:t>é</a:t>
            </a:r>
            <a:r>
              <a:rPr lang="es-ES_tradnl" sz="2000" dirty="0" smtClean="0"/>
              <a:t>stas</a:t>
            </a:r>
            <a:r>
              <a:rPr lang="es-ES_tradnl" sz="2000" dirty="0" smtClean="0"/>
              <a:t>; sus familias también se encuentran expuestas secundariamente. Los barrios de alrededor de las minas </a:t>
            </a:r>
            <a:r>
              <a:rPr lang="es-ES_tradnl" sz="2000" dirty="0" smtClean="0"/>
              <a:t>están </a:t>
            </a:r>
            <a:r>
              <a:rPr lang="es-ES_tradnl" sz="2000" dirty="0" smtClean="0"/>
              <a:t>contaminados por sus desperdicios y basuras; los niños juegan en sus campos contaminados; las fibras se transportan a través de las </a:t>
            </a:r>
            <a:r>
              <a:rPr lang="es-ES_tradnl" sz="2000" dirty="0" smtClean="0"/>
              <a:t>carreteras. </a:t>
            </a:r>
            <a:r>
              <a:rPr lang="es-ES_tradnl" sz="2000" dirty="0" smtClean="0"/>
              <a:t>Los residuos de productos que contienen amianto al ser depositados en basuras y demás, no sólo suponen una exposición para quien los deposita sino para los vecinos de las zonas contiguas. </a:t>
            </a:r>
            <a:endParaRPr lang="es-ES" sz="2000" dirty="0" smtClean="0"/>
          </a:p>
          <a:p>
            <a:pPr marL="0" indent="352425" algn="just">
              <a:buNone/>
            </a:pPr>
            <a:endParaRPr lang="es-ES" sz="2000" dirty="0" smtClean="0"/>
          </a:p>
          <a:p>
            <a:pPr>
              <a:buNone/>
            </a:pPr>
            <a:endParaRPr lang="es-ES" dirty="0"/>
          </a:p>
        </p:txBody>
      </p:sp>
      <p:sp>
        <p:nvSpPr>
          <p:cNvPr id="4" name="3 Marcador de pie de página"/>
          <p:cNvSpPr>
            <a:spLocks noGrp="1"/>
          </p:cNvSpPr>
          <p:nvPr>
            <p:ph type="ftr" sz="quarter" idx="11"/>
          </p:nvPr>
        </p:nvSpPr>
        <p:spPr>
          <a:xfrm>
            <a:off x="3124200" y="6477000"/>
            <a:ext cx="2895600" cy="244475"/>
          </a:xfrm>
        </p:spPr>
        <p:txBody>
          <a:bodyPr/>
          <a:lstStyle/>
          <a:p>
            <a:pPr>
              <a:defRPr/>
            </a:pPr>
            <a:endParaRPr lang="es-ES" dirty="0" smtClean="0"/>
          </a:p>
          <a:p>
            <a:pPr>
              <a:defRPr/>
            </a:pPr>
            <a:r>
              <a:rPr lang="es-ES" dirty="0" smtClean="0"/>
              <a:t>Dr. </a:t>
            </a:r>
            <a:r>
              <a:rPr lang="es-ES" dirty="0" smtClean="0"/>
              <a:t>Barry Castleman </a:t>
            </a:r>
            <a:endParaRPr lang="es-ES" dirty="0"/>
          </a:p>
        </p:txBody>
      </p:sp>
      <p:sp>
        <p:nvSpPr>
          <p:cNvPr id="5" name="4 Marcador de número de diapositiva"/>
          <p:cNvSpPr>
            <a:spLocks noGrp="1"/>
          </p:cNvSpPr>
          <p:nvPr>
            <p:ph type="sldNum" sz="quarter" idx="12"/>
          </p:nvPr>
        </p:nvSpPr>
        <p:spPr/>
        <p:txBody>
          <a:bodyPr/>
          <a:lstStyle/>
          <a:p>
            <a:pPr>
              <a:defRPr/>
            </a:pPr>
            <a:fld id="{95D2D90E-B32A-41D9-A02C-8752F2E1DCFE}"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352C1BCC-788B-42C2-85F6-235E5BB12E2E}" type="slidenum">
              <a:rPr lang="en-US"/>
              <a:pPr>
                <a:defRPr/>
              </a:pPr>
              <a:t>6</a:t>
            </a:fld>
            <a:endParaRPr lang="en-US"/>
          </a:p>
        </p:txBody>
      </p:sp>
      <p:sp>
        <p:nvSpPr>
          <p:cNvPr id="18434"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031913F-6F26-426D-BB92-42F913F6EF48}" type="slidenum">
              <a:rPr lang="en-US" sz="1200">
                <a:solidFill>
                  <a:schemeClr val="tx1">
                    <a:tint val="75000"/>
                  </a:schemeClr>
                </a:solidFill>
                <a:latin typeface="+mn-lt"/>
              </a:rPr>
              <a:pPr algn="r" fontAlgn="auto">
                <a:spcBef>
                  <a:spcPts val="0"/>
                </a:spcBef>
                <a:spcAft>
                  <a:spcPts val="0"/>
                </a:spcAft>
                <a:defRPr/>
              </a:pPr>
              <a:t>6</a:t>
            </a:fld>
            <a:endParaRPr lang="en-US" sz="1200">
              <a:solidFill>
                <a:schemeClr val="tx1">
                  <a:tint val="75000"/>
                </a:schemeClr>
              </a:solidFill>
              <a:latin typeface="+mn-lt"/>
            </a:endParaRPr>
          </a:p>
        </p:txBody>
      </p:sp>
      <p:sp>
        <p:nvSpPr>
          <p:cNvPr id="151554" name="Text Box 2"/>
          <p:cNvSpPr txBox="1">
            <a:spLocks noChangeArrowheads="1"/>
          </p:cNvSpPr>
          <p:nvPr/>
        </p:nvSpPr>
        <p:spPr bwMode="auto">
          <a:xfrm>
            <a:off x="381000" y="228600"/>
            <a:ext cx="8001000" cy="641350"/>
          </a:xfrm>
          <a:prstGeom prst="rect">
            <a:avLst/>
          </a:prstGeom>
          <a:noFill/>
          <a:ln w="9525">
            <a:noFill/>
            <a:miter lim="800000"/>
            <a:headEnd/>
            <a:tailEnd/>
          </a:ln>
          <a:effectLst/>
        </p:spPr>
        <p:txBody>
          <a:bodyPr>
            <a:spAutoFit/>
          </a:bodyPr>
          <a:lstStyle/>
          <a:p>
            <a:pPr algn="ctr">
              <a:defRPr/>
            </a:pPr>
            <a:r>
              <a:rPr lang="es-ES" sz="3600" dirty="0" smtClean="0">
                <a:solidFill>
                  <a:srgbClr val="5C2F00"/>
                </a:solidFill>
                <a:effectLst>
                  <a:outerShdw blurRad="38100" dist="38100" dir="2700000" algn="tl">
                    <a:srgbClr val="C0C0C0"/>
                  </a:outerShdw>
                </a:effectLst>
                <a:latin typeface="Elephant" pitchFamily="18" charset="0"/>
              </a:rPr>
              <a:t>Hitos</a:t>
            </a:r>
            <a:r>
              <a:rPr lang="en-US" sz="3600" dirty="0" smtClean="0">
                <a:solidFill>
                  <a:srgbClr val="5C2F00"/>
                </a:solidFill>
                <a:effectLst>
                  <a:outerShdw blurRad="38100" dist="38100" dir="2700000" algn="tl">
                    <a:srgbClr val="C0C0C0"/>
                  </a:outerShdw>
                </a:effectLst>
                <a:latin typeface="Elephant" pitchFamily="18" charset="0"/>
              </a:rPr>
              <a:t> </a:t>
            </a:r>
            <a:r>
              <a:rPr lang="es-ES" sz="3600" dirty="0" smtClean="0">
                <a:solidFill>
                  <a:srgbClr val="5C2F00"/>
                </a:solidFill>
                <a:effectLst>
                  <a:outerShdw blurRad="38100" dist="38100" dir="2700000" algn="tl">
                    <a:srgbClr val="C0C0C0"/>
                  </a:outerShdw>
                </a:effectLst>
                <a:latin typeface="Elephant" pitchFamily="18" charset="0"/>
              </a:rPr>
              <a:t>históricos </a:t>
            </a:r>
            <a:endParaRPr lang="es-ES" dirty="0">
              <a:solidFill>
                <a:srgbClr val="5C2F00"/>
              </a:solidFill>
              <a:latin typeface="Calibri" pitchFamily="34" charset="0"/>
            </a:endParaRPr>
          </a:p>
        </p:txBody>
      </p:sp>
      <p:sp>
        <p:nvSpPr>
          <p:cNvPr id="5127" name="Text Box 12"/>
          <p:cNvSpPr txBox="1">
            <a:spLocks noChangeArrowheads="1"/>
          </p:cNvSpPr>
          <p:nvPr/>
        </p:nvSpPr>
        <p:spPr bwMode="auto">
          <a:xfrm>
            <a:off x="152400" y="6019800"/>
            <a:ext cx="8305800" cy="366713"/>
          </a:xfrm>
          <a:prstGeom prst="rect">
            <a:avLst/>
          </a:prstGeom>
          <a:noFill/>
          <a:ln w="9525">
            <a:noFill/>
            <a:miter lim="800000"/>
            <a:headEnd/>
            <a:tailEnd/>
          </a:ln>
        </p:spPr>
        <p:txBody>
          <a:bodyPr>
            <a:spAutoFit/>
          </a:bodyPr>
          <a:lstStyle/>
          <a:p>
            <a:pPr>
              <a:spcBef>
                <a:spcPct val="50000"/>
              </a:spcBef>
            </a:pPr>
            <a:endParaRPr lang="es-ES"/>
          </a:p>
        </p:txBody>
      </p:sp>
      <p:sp>
        <p:nvSpPr>
          <p:cNvPr id="11" name="10 Marcador de pie de página"/>
          <p:cNvSpPr>
            <a:spLocks noGrp="1"/>
          </p:cNvSpPr>
          <p:nvPr>
            <p:ph type="ftr" sz="quarter" idx="11"/>
          </p:nvPr>
        </p:nvSpPr>
        <p:spPr/>
        <p:txBody>
          <a:bodyPr/>
          <a:lstStyle/>
          <a:p>
            <a:pPr>
              <a:defRPr/>
            </a:pPr>
            <a:r>
              <a:rPr lang="es-ES" dirty="0" smtClean="0"/>
              <a:t>Dr. </a:t>
            </a:r>
            <a:r>
              <a:rPr lang="es-ES" dirty="0" smtClean="0"/>
              <a:t>Barry Castleman </a:t>
            </a:r>
            <a:endParaRPr lang="es-ES" dirty="0"/>
          </a:p>
        </p:txBody>
      </p:sp>
      <p:sp>
        <p:nvSpPr>
          <p:cNvPr id="5131" name="Rectangle 11"/>
          <p:cNvSpPr>
            <a:spLocks noChangeArrowheads="1"/>
          </p:cNvSpPr>
          <p:nvPr/>
        </p:nvSpPr>
        <p:spPr bwMode="auto">
          <a:xfrm>
            <a:off x="0" y="801533"/>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r>
              <a:rPr kumimoji="0" lang="es-ES_tradnl" sz="2000" b="1" i="0" u="none" strike="noStrike" cap="none" normalizeH="0" baseline="0" dirty="0" smtClean="0">
                <a:ln>
                  <a:noFill/>
                </a:ln>
                <a:solidFill>
                  <a:schemeClr val="tx1"/>
                </a:solidFill>
                <a:effectLst/>
                <a:latin typeface="+mj-lt"/>
                <a:ea typeface="Calibri" pitchFamily="34" charset="0"/>
                <a:cs typeface="Times New Roman" pitchFamily="18" charset="0"/>
              </a:rPr>
              <a:t>1899.- </a:t>
            </a:r>
            <a:r>
              <a:rPr kumimoji="0" lang="es-ES_tradnl" sz="2000" b="0" i="0" u="none" strike="noStrike" cap="none" normalizeH="0" baseline="0" dirty="0" smtClean="0">
                <a:ln>
                  <a:noFill/>
                </a:ln>
                <a:solidFill>
                  <a:schemeClr val="tx1"/>
                </a:solidFill>
                <a:effectLst/>
                <a:latin typeface="+mj-lt"/>
                <a:ea typeface="Calibri" pitchFamily="34" charset="0"/>
                <a:cs typeface="Times New Roman" pitchFamily="18" charset="0"/>
              </a:rPr>
              <a:t>Las inspectoras de trabajo de las fábricas informan sobre la detección de daños pulmonares en los trabajadores.</a:t>
            </a:r>
            <a:endParaRPr kumimoji="0" lang="es-ES" sz="2000" b="0" i="0" u="none" strike="noStrike" cap="none" normalizeH="0" baseline="0" dirty="0" smtClean="0">
              <a:ln>
                <a:noFill/>
              </a:ln>
              <a:solidFill>
                <a:schemeClr val="tx1"/>
              </a:solidFill>
              <a:effectLst/>
              <a:latin typeface="+mj-l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s-ES_tradnl" sz="2000" b="1" i="0" u="none" strike="noStrike" cap="none" normalizeH="0" baseline="0" dirty="0" smtClean="0">
                <a:ln>
                  <a:noFill/>
                </a:ln>
                <a:solidFill>
                  <a:schemeClr val="tx1"/>
                </a:solidFill>
                <a:effectLst/>
                <a:latin typeface="+mj-lt"/>
                <a:ea typeface="Calibri" pitchFamily="34" charset="0"/>
                <a:cs typeface="Times New Roman" pitchFamily="18" charset="0"/>
              </a:rPr>
              <a:t>1906.- </a:t>
            </a:r>
            <a:r>
              <a:rPr kumimoji="0" lang="es-ES_tradnl" sz="2000" b="0" i="0" u="none" strike="noStrike" cap="none" normalizeH="0" baseline="0" dirty="0" smtClean="0">
                <a:ln>
                  <a:noFill/>
                </a:ln>
                <a:solidFill>
                  <a:schemeClr val="tx1"/>
                </a:solidFill>
                <a:effectLst/>
                <a:latin typeface="+mj-lt"/>
                <a:ea typeface="Calibri" pitchFamily="34" charset="0"/>
                <a:cs typeface="Times New Roman" pitchFamily="18" charset="0"/>
              </a:rPr>
              <a:t>En el Parlamento de Reino Unido se empiezan a describir las muertes por enfermedades pulmonares detectadas en los trabajadores que manipulaban amianto.</a:t>
            </a:r>
            <a:endParaRPr kumimoji="0" lang="es-ES" sz="2000" b="0" i="0" u="none" strike="noStrike" cap="none" normalizeH="0" baseline="0" dirty="0" smtClean="0">
              <a:ln>
                <a:noFill/>
              </a:ln>
              <a:solidFill>
                <a:schemeClr val="tx1"/>
              </a:solidFill>
              <a:effectLst/>
              <a:latin typeface="+mj-l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s-ES_tradnl" sz="2000" b="1" i="0" u="none" strike="noStrike" cap="none" normalizeH="0" baseline="0" dirty="0" smtClean="0">
                <a:ln>
                  <a:noFill/>
                </a:ln>
                <a:solidFill>
                  <a:schemeClr val="tx1"/>
                </a:solidFill>
                <a:effectLst/>
                <a:latin typeface="+mj-lt"/>
                <a:ea typeface="Calibri" pitchFamily="34" charset="0"/>
                <a:cs typeface="Times New Roman" pitchFamily="18" charset="0"/>
              </a:rPr>
              <a:t>1918.</a:t>
            </a:r>
            <a:r>
              <a:rPr kumimoji="0" lang="es-ES_tradnl" sz="2000" b="0" i="0" u="none" strike="noStrike" cap="none" normalizeH="0" baseline="0" dirty="0" smtClean="0">
                <a:ln>
                  <a:noFill/>
                </a:ln>
                <a:solidFill>
                  <a:schemeClr val="tx1"/>
                </a:solidFill>
                <a:effectLst/>
                <a:latin typeface="+mj-lt"/>
                <a:ea typeface="Calibri" pitchFamily="34" charset="0"/>
                <a:cs typeface="Times New Roman" pitchFamily="18" charset="0"/>
              </a:rPr>
              <a:t>-Las compañías de seguros rechazan asegurar a los trabajadores de la “dañina” industria del amianto.</a:t>
            </a:r>
          </a:p>
          <a:p>
            <a:pPr indent="457200" algn="just" eaLnBrk="0" hangingPunct="0"/>
            <a:r>
              <a:rPr kumimoji="0" lang="es-ES_tradnl" sz="2000" b="1" i="0" u="none" strike="noStrike" cap="none" normalizeH="0" baseline="0" dirty="0" smtClean="0">
                <a:ln>
                  <a:noFill/>
                </a:ln>
                <a:solidFill>
                  <a:schemeClr val="tx1"/>
                </a:solidFill>
                <a:effectLst/>
                <a:latin typeface="+mj-lt"/>
                <a:ea typeface="Calibri" pitchFamily="34" charset="0"/>
                <a:cs typeface="Times New Roman" pitchFamily="18" charset="0"/>
              </a:rPr>
              <a:t>1925- </a:t>
            </a:r>
            <a:r>
              <a:rPr kumimoji="0" lang="es-ES_tradnl" sz="2000" b="0" i="0" u="none" strike="noStrike" cap="none" normalizeH="0" baseline="0" dirty="0" smtClean="0">
                <a:ln>
                  <a:noFill/>
                </a:ln>
                <a:solidFill>
                  <a:schemeClr val="tx1"/>
                </a:solidFill>
                <a:effectLst/>
                <a:latin typeface="+mj-lt"/>
                <a:ea typeface="Calibri" pitchFamily="34" charset="0"/>
                <a:cs typeface="Times New Roman" pitchFamily="18" charset="0"/>
              </a:rPr>
              <a:t>La asbestosis aparece referenciada en la literatura médica</a:t>
            </a:r>
            <a:r>
              <a:rPr lang="es-ES" sz="2000" dirty="0">
                <a:latin typeface="+mj-lt"/>
              </a:rPr>
              <a:t>.</a:t>
            </a:r>
            <a:endParaRPr kumimoji="0" lang="es-ES" sz="2000" b="0" i="0" u="none" strike="noStrike" cap="none" normalizeH="0" baseline="0" dirty="0" smtClean="0">
              <a:ln>
                <a:noFill/>
              </a:ln>
              <a:solidFill>
                <a:schemeClr val="tx1"/>
              </a:solidFill>
              <a:effectLst/>
              <a:latin typeface="+mj-lt"/>
            </a:endParaRPr>
          </a:p>
          <a:p>
            <a:pPr indent="457200" algn="just" eaLnBrk="0" hangingPunct="0"/>
            <a:r>
              <a:rPr lang="es-ES_tradnl" sz="2000" b="1" dirty="0">
                <a:latin typeface="+mj-lt"/>
                <a:ea typeface="Calibri" pitchFamily="34" charset="0"/>
                <a:cs typeface="Times New Roman" pitchFamily="18" charset="0"/>
              </a:rPr>
              <a:t>1927.- </a:t>
            </a:r>
            <a:r>
              <a:rPr lang="es-ES_tradnl" sz="2000" dirty="0">
                <a:latin typeface="+mj-lt"/>
                <a:ea typeface="Calibri" pitchFamily="34" charset="0"/>
                <a:cs typeface="Times New Roman" pitchFamily="18" charset="0"/>
              </a:rPr>
              <a:t>Los trabajadores empiezan a demandar indemnizaciones por la asbestosis en </a:t>
            </a:r>
            <a:r>
              <a:rPr lang="es-ES_tradnl" sz="2000" dirty="0" smtClean="0">
                <a:latin typeface="+mj-lt"/>
                <a:ea typeface="Calibri" pitchFamily="34" charset="0"/>
                <a:cs typeface="Times New Roman" pitchFamily="18" charset="0"/>
              </a:rPr>
              <a:t>Massachusetts.</a:t>
            </a:r>
            <a:endParaRPr kumimoji="0" lang="es-ES" sz="2000" b="0" i="0" u="none" strike="noStrike" cap="none" normalizeH="0" baseline="0" dirty="0" smtClean="0">
              <a:ln>
                <a:noFill/>
              </a:ln>
              <a:solidFill>
                <a:schemeClr val="tx1"/>
              </a:solidFill>
              <a:effectLst/>
              <a:latin typeface="+mj-lt"/>
            </a:endParaRPr>
          </a:p>
        </p:txBody>
      </p:sp>
      <p:sp>
        <p:nvSpPr>
          <p:cNvPr id="5135" name="Rectangle 15"/>
          <p:cNvSpPr>
            <a:spLocks noChangeArrowheads="1"/>
          </p:cNvSpPr>
          <p:nvPr/>
        </p:nvSpPr>
        <p:spPr bwMode="auto">
          <a:xfrm>
            <a:off x="0" y="3581401"/>
            <a:ext cx="9144000" cy="3276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smtClean="0">
                <a:latin typeface="+mj-lt"/>
                <a:ea typeface="Calibri" pitchFamily="34" charset="0"/>
                <a:cs typeface="Times New Roman" pitchFamily="18" charset="0"/>
              </a:rPr>
              <a:t>1930</a:t>
            </a:r>
            <a:r>
              <a:rPr lang="es-ES_tradnl" sz="2000" b="1" dirty="0">
                <a:latin typeface="+mj-lt"/>
                <a:ea typeface="Calibri" pitchFamily="34" charset="0"/>
                <a:cs typeface="Times New Roman" pitchFamily="18" charset="0"/>
              </a:rPr>
              <a:t>.-</a:t>
            </a:r>
            <a:r>
              <a:rPr lang="es-ES_tradnl" sz="2000" dirty="0">
                <a:latin typeface="+mj-lt"/>
                <a:ea typeface="Calibri" pitchFamily="34" charset="0"/>
                <a:cs typeface="Times New Roman" pitchFamily="18" charset="0"/>
              </a:rPr>
              <a:t>Una encuesta del Reino Unido reflejó que el 26% de los trabajadores con </a:t>
            </a:r>
            <a:r>
              <a:rPr lang="es-ES_tradnl" sz="2000" dirty="0" smtClean="0">
                <a:latin typeface="+mj-lt"/>
                <a:ea typeface="Calibri" pitchFamily="34" charset="0"/>
                <a:cs typeface="Times New Roman" pitchFamily="18" charset="0"/>
              </a:rPr>
              <a:t>amianto </a:t>
            </a:r>
            <a:r>
              <a:rPr lang="es-ES_tradnl" sz="2000" dirty="0">
                <a:latin typeface="+mj-lt"/>
                <a:ea typeface="Calibri" pitchFamily="34" charset="0"/>
                <a:cs typeface="Times New Roman" pitchFamily="18" charset="0"/>
              </a:rPr>
              <a:t>sufrían </a:t>
            </a:r>
            <a:r>
              <a:rPr lang="es-ES_tradnl" sz="2000" dirty="0" smtClean="0">
                <a:latin typeface="+mj-lt"/>
                <a:ea typeface="Calibri" pitchFamily="34" charset="0"/>
                <a:cs typeface="Times New Roman" pitchFamily="18" charset="0"/>
              </a:rPr>
              <a:t>asbestosis. </a:t>
            </a:r>
            <a:endParaRPr lang="es-ES" sz="2000" dirty="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1933.- </a:t>
            </a:r>
            <a:r>
              <a:rPr lang="es-ES_tradnl" sz="2000" dirty="0">
                <a:latin typeface="+mj-lt"/>
                <a:ea typeface="Calibri" pitchFamily="34" charset="0"/>
                <a:cs typeface="Times New Roman" pitchFamily="18" charset="0"/>
              </a:rPr>
              <a:t>Las primeras </a:t>
            </a:r>
            <a:r>
              <a:rPr lang="es-ES_tradnl" sz="2000" dirty="0" smtClean="0">
                <a:latin typeface="+mj-lt"/>
                <a:ea typeface="Calibri" pitchFamily="34" charset="0"/>
                <a:cs typeface="Times New Roman" pitchFamily="18" charset="0"/>
              </a:rPr>
              <a:t>normas </a:t>
            </a:r>
            <a:r>
              <a:rPr lang="es-ES_tradnl" sz="2000" dirty="0">
                <a:latin typeface="+mj-lt"/>
                <a:ea typeface="Calibri" pitchFamily="34" charset="0"/>
                <a:cs typeface="Times New Roman" pitchFamily="18" charset="0"/>
              </a:rPr>
              <a:t>inglesas sobre el amianto empiezan a ser efectivas. </a:t>
            </a:r>
            <a:r>
              <a:rPr lang="es-ES_tradnl" sz="2000" dirty="0" smtClean="0">
                <a:latin typeface="+mj-lt"/>
                <a:ea typeface="Calibri" pitchFamily="34" charset="0"/>
                <a:cs typeface="Times New Roman" pitchFamily="18" charset="0"/>
              </a:rPr>
              <a:t>Aparecen </a:t>
            </a:r>
            <a:r>
              <a:rPr lang="es-ES_tradnl" sz="2000" dirty="0">
                <a:latin typeface="+mj-lt"/>
                <a:ea typeface="Calibri" pitchFamily="34" charset="0"/>
                <a:cs typeface="Times New Roman" pitchFamily="18" charset="0"/>
              </a:rPr>
              <a:t>los primeros informes sobre la asbestosis en los usuarios de productos con amianto (trabajadores con aislantes</a:t>
            </a:r>
            <a:r>
              <a:rPr lang="es-ES_tradnl" sz="2000" dirty="0" smtClean="0">
                <a:latin typeface="+mj-lt"/>
                <a:ea typeface="Calibri" pitchFamily="34" charset="0"/>
                <a:cs typeface="Times New Roman" pitchFamily="18" charset="0"/>
              </a:rPr>
              <a:t>).</a:t>
            </a:r>
            <a:endParaRPr lang="es-ES" sz="2000" dirty="0">
              <a:latin typeface="+mj-lt"/>
              <a:ea typeface="Calibri" pitchFamily="34" charset="0"/>
              <a:cs typeface="Times New Roman" pitchFamily="18" charset="0"/>
            </a:endParaRPr>
          </a:p>
          <a:p>
            <a:pPr indent="457200" algn="just" eaLnBrk="0" hangingPunct="0"/>
            <a:r>
              <a:rPr lang="es-ES_tradnl" sz="2000" b="1" dirty="0" smtClean="0">
                <a:latin typeface="+mj-lt"/>
                <a:ea typeface="Calibri" pitchFamily="34" charset="0"/>
                <a:cs typeface="Times New Roman" pitchFamily="18" charset="0"/>
              </a:rPr>
              <a:t>1935.- </a:t>
            </a:r>
            <a:r>
              <a:rPr lang="es-ES_tradnl" sz="2000" dirty="0" smtClean="0">
                <a:latin typeface="+mj-lt"/>
                <a:ea typeface="Calibri" pitchFamily="34" charset="0"/>
                <a:cs typeface="Times New Roman" pitchFamily="18" charset="0"/>
              </a:rPr>
              <a:t>Informes sobre casos de muerte por asbestosis y por cáncer de pulmón (USA y Reino Unido) Las encuestas de Reino Unido reflejan que entre el 25% y 53% de los trabajadores de las fábricas de amianto sufrían asbestosis. </a:t>
            </a:r>
          </a:p>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smtClean="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a:latin typeface="+mj-lt"/>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352C1BCC-788B-42C2-85F6-235E5BB12E2E}" type="slidenum">
              <a:rPr lang="en-US"/>
              <a:pPr>
                <a:defRPr/>
              </a:pPr>
              <a:t>7</a:t>
            </a:fld>
            <a:endParaRPr lang="en-US"/>
          </a:p>
        </p:txBody>
      </p:sp>
      <p:sp>
        <p:nvSpPr>
          <p:cNvPr id="18434"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031913F-6F26-426D-BB92-42F913F6EF48}" type="slidenum">
              <a:rPr lang="en-US" sz="1200">
                <a:solidFill>
                  <a:schemeClr val="tx1">
                    <a:tint val="75000"/>
                  </a:schemeClr>
                </a:solidFill>
                <a:latin typeface="+mn-lt"/>
              </a:rPr>
              <a:pPr algn="r" fontAlgn="auto">
                <a:spcBef>
                  <a:spcPts val="0"/>
                </a:spcBef>
                <a:spcAft>
                  <a:spcPts val="0"/>
                </a:spcAft>
                <a:defRPr/>
              </a:pPr>
              <a:t>7</a:t>
            </a:fld>
            <a:endParaRPr lang="en-US" sz="1200">
              <a:solidFill>
                <a:schemeClr val="tx1">
                  <a:tint val="75000"/>
                </a:schemeClr>
              </a:solidFill>
              <a:latin typeface="+mn-lt"/>
            </a:endParaRPr>
          </a:p>
        </p:txBody>
      </p:sp>
      <p:sp>
        <p:nvSpPr>
          <p:cNvPr id="151554" name="Text Box 2"/>
          <p:cNvSpPr txBox="1">
            <a:spLocks noChangeArrowheads="1"/>
          </p:cNvSpPr>
          <p:nvPr/>
        </p:nvSpPr>
        <p:spPr bwMode="auto">
          <a:xfrm>
            <a:off x="381000" y="228600"/>
            <a:ext cx="8001000" cy="641350"/>
          </a:xfrm>
          <a:prstGeom prst="rect">
            <a:avLst/>
          </a:prstGeom>
          <a:noFill/>
          <a:ln w="9525">
            <a:noFill/>
            <a:miter lim="800000"/>
            <a:headEnd/>
            <a:tailEnd/>
          </a:ln>
          <a:effectLst/>
        </p:spPr>
        <p:txBody>
          <a:bodyPr>
            <a:spAutoFit/>
          </a:bodyPr>
          <a:lstStyle/>
          <a:p>
            <a:pPr algn="ctr">
              <a:defRPr/>
            </a:pPr>
            <a:r>
              <a:rPr lang="es-ES" sz="3600" dirty="0" smtClean="0">
                <a:solidFill>
                  <a:srgbClr val="5C2F00"/>
                </a:solidFill>
                <a:effectLst>
                  <a:outerShdw blurRad="38100" dist="38100" dir="2700000" algn="tl">
                    <a:srgbClr val="C0C0C0"/>
                  </a:outerShdw>
                </a:effectLst>
                <a:latin typeface="Elephant" pitchFamily="18" charset="0"/>
              </a:rPr>
              <a:t>Hitos</a:t>
            </a:r>
            <a:r>
              <a:rPr lang="en-US" sz="3600" dirty="0" smtClean="0">
                <a:solidFill>
                  <a:srgbClr val="5C2F00"/>
                </a:solidFill>
                <a:effectLst>
                  <a:outerShdw blurRad="38100" dist="38100" dir="2700000" algn="tl">
                    <a:srgbClr val="C0C0C0"/>
                  </a:outerShdw>
                </a:effectLst>
                <a:latin typeface="Elephant" pitchFamily="18" charset="0"/>
              </a:rPr>
              <a:t> </a:t>
            </a:r>
            <a:r>
              <a:rPr lang="es-ES" sz="3600" dirty="0" smtClean="0">
                <a:solidFill>
                  <a:srgbClr val="5C2F00"/>
                </a:solidFill>
                <a:effectLst>
                  <a:outerShdw blurRad="38100" dist="38100" dir="2700000" algn="tl">
                    <a:srgbClr val="C0C0C0"/>
                  </a:outerShdw>
                </a:effectLst>
                <a:latin typeface="Elephant" pitchFamily="18" charset="0"/>
              </a:rPr>
              <a:t>históricos </a:t>
            </a:r>
            <a:endParaRPr lang="es-ES" dirty="0">
              <a:solidFill>
                <a:srgbClr val="5C2F00"/>
              </a:solidFill>
              <a:latin typeface="Calibri" pitchFamily="34" charset="0"/>
            </a:endParaRPr>
          </a:p>
        </p:txBody>
      </p:sp>
      <p:sp>
        <p:nvSpPr>
          <p:cNvPr id="5127" name="Text Box 12"/>
          <p:cNvSpPr txBox="1">
            <a:spLocks noChangeArrowheads="1"/>
          </p:cNvSpPr>
          <p:nvPr/>
        </p:nvSpPr>
        <p:spPr bwMode="auto">
          <a:xfrm>
            <a:off x="152400" y="6019800"/>
            <a:ext cx="8305800" cy="366713"/>
          </a:xfrm>
          <a:prstGeom prst="rect">
            <a:avLst/>
          </a:prstGeom>
          <a:noFill/>
          <a:ln w="9525">
            <a:noFill/>
            <a:miter lim="800000"/>
            <a:headEnd/>
            <a:tailEnd/>
          </a:ln>
        </p:spPr>
        <p:txBody>
          <a:bodyPr>
            <a:spAutoFit/>
          </a:bodyPr>
          <a:lstStyle/>
          <a:p>
            <a:pPr>
              <a:spcBef>
                <a:spcPct val="50000"/>
              </a:spcBef>
            </a:pPr>
            <a:endParaRPr lang="es-ES"/>
          </a:p>
        </p:txBody>
      </p:sp>
      <p:sp>
        <p:nvSpPr>
          <p:cNvPr id="11" name="10 Marcador de pie de página"/>
          <p:cNvSpPr>
            <a:spLocks noGrp="1"/>
          </p:cNvSpPr>
          <p:nvPr>
            <p:ph type="ftr" sz="quarter" idx="11"/>
          </p:nvPr>
        </p:nvSpPr>
        <p:spPr>
          <a:xfrm>
            <a:off x="3124200" y="6356350"/>
            <a:ext cx="2895600" cy="501650"/>
          </a:xfrm>
        </p:spPr>
        <p:txBody>
          <a:bodyPr/>
          <a:lstStyle/>
          <a:p>
            <a:pPr>
              <a:defRPr/>
            </a:pPr>
            <a:endParaRPr lang="es-ES" dirty="0" smtClean="0"/>
          </a:p>
          <a:p>
            <a:pPr>
              <a:defRPr/>
            </a:pPr>
            <a:r>
              <a:rPr lang="es-ES" dirty="0" smtClean="0"/>
              <a:t>Dr. </a:t>
            </a:r>
            <a:r>
              <a:rPr lang="es-ES" dirty="0" smtClean="0"/>
              <a:t>Barry Castleman </a:t>
            </a:r>
            <a:endParaRPr lang="es-ES" dirty="0"/>
          </a:p>
        </p:txBody>
      </p:sp>
      <p:sp>
        <p:nvSpPr>
          <p:cNvPr id="5135" name="Rectangle 15"/>
          <p:cNvSpPr>
            <a:spLocks noChangeArrowheads="1"/>
          </p:cNvSpPr>
          <p:nvPr/>
        </p:nvSpPr>
        <p:spPr bwMode="auto">
          <a:xfrm>
            <a:off x="0" y="4865758"/>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smtClean="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a:latin typeface="+mj-lt"/>
              <a:ea typeface="Calibri" pitchFamily="34" charset="0"/>
              <a:cs typeface="Times New Roman" pitchFamily="18" charset="0"/>
            </a:endParaRPr>
          </a:p>
        </p:txBody>
      </p:sp>
      <p:sp>
        <p:nvSpPr>
          <p:cNvPr id="115713" name="Rectangle 1"/>
          <p:cNvSpPr>
            <a:spLocks noChangeArrowheads="1"/>
          </p:cNvSpPr>
          <p:nvPr/>
        </p:nvSpPr>
        <p:spPr bwMode="auto">
          <a:xfrm>
            <a:off x="0" y="-499256"/>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0" fontAlgn="base" latinLnBrk="0" hangingPunct="0">
              <a:lnSpc>
                <a:spcPct val="100000"/>
              </a:lnSpc>
              <a:spcBef>
                <a:spcPct val="0"/>
              </a:spcBef>
              <a:spcAft>
                <a:spcPct val="0"/>
              </a:spcAft>
              <a:buClrTx/>
              <a:buSzTx/>
              <a:buFontTx/>
              <a:buNone/>
              <a:tabLst/>
            </a:pPr>
            <a:endParaRPr lang="es-ES_tradnl" sz="2000" dirty="0" smtClean="0">
              <a:latin typeface="+mj-lt"/>
              <a:ea typeface="Calibri" pitchFamily="34"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s-ES_tradnl" sz="2000" dirty="0">
              <a:latin typeface="+mj-lt"/>
              <a:ea typeface="Calibri" pitchFamily="34"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s-ES_tradnl" sz="2000" dirty="0" smtClean="0">
              <a:latin typeface="+mj-lt"/>
              <a:ea typeface="Calibri" pitchFamily="34"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s-ES_tradnl" sz="2000" dirty="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smtClean="0">
                <a:latin typeface="+mj-lt"/>
                <a:ea typeface="Calibri" pitchFamily="34" charset="0"/>
                <a:cs typeface="Times New Roman" pitchFamily="18" charset="0"/>
              </a:rPr>
              <a:t>1939</a:t>
            </a:r>
            <a:r>
              <a:rPr lang="es-ES_tradnl" sz="2000" dirty="0">
                <a:latin typeface="+mj-lt"/>
                <a:ea typeface="Calibri" pitchFamily="34" charset="0"/>
                <a:cs typeface="Times New Roman" pitchFamily="18" charset="0"/>
              </a:rPr>
              <a:t>.- Alemania empieza a reconocer indemnizaciones por el cáncer </a:t>
            </a:r>
            <a:r>
              <a:rPr lang="es-ES_tradnl" sz="2000" dirty="0" smtClean="0">
                <a:latin typeface="+mj-lt"/>
                <a:ea typeface="Calibri" pitchFamily="34" charset="0"/>
                <a:cs typeface="Times New Roman" pitchFamily="18" charset="0"/>
              </a:rPr>
              <a:t>de </a:t>
            </a:r>
            <a:r>
              <a:rPr lang="es-ES_tradnl" sz="2000" dirty="0">
                <a:latin typeface="+mj-lt"/>
                <a:ea typeface="Calibri" pitchFamily="34" charset="0"/>
                <a:cs typeface="Times New Roman" pitchFamily="18" charset="0"/>
              </a:rPr>
              <a:t>pulmón con leves </a:t>
            </a:r>
            <a:r>
              <a:rPr lang="es-ES_tradnl" sz="2000" dirty="0" smtClean="0">
                <a:latin typeface="+mj-lt"/>
                <a:ea typeface="Calibri" pitchFamily="34" charset="0"/>
                <a:cs typeface="Times New Roman" pitchFamily="18" charset="0"/>
              </a:rPr>
              <a:t>asbestosis.</a:t>
            </a:r>
            <a:endParaRPr lang="es-ES" sz="2000" dirty="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1943.- </a:t>
            </a:r>
            <a:r>
              <a:rPr lang="es-ES_tradnl" sz="2000" dirty="0">
                <a:latin typeface="+mj-lt"/>
                <a:ea typeface="Calibri" pitchFamily="34" charset="0"/>
                <a:cs typeface="Times New Roman" pitchFamily="18" charset="0"/>
              </a:rPr>
              <a:t>Se </a:t>
            </a:r>
            <a:r>
              <a:rPr lang="es-ES_tradnl" sz="2000" dirty="0" smtClean="0">
                <a:latin typeface="+mj-lt"/>
                <a:ea typeface="Calibri" pitchFamily="34" charset="0"/>
                <a:cs typeface="Times New Roman" pitchFamily="18" charset="0"/>
              </a:rPr>
              <a:t>empieza </a:t>
            </a:r>
            <a:r>
              <a:rPr lang="es-ES_tradnl" sz="2000" dirty="0">
                <a:latin typeface="+mj-lt"/>
                <a:ea typeface="Calibri" pitchFamily="34" charset="0"/>
                <a:cs typeface="Times New Roman" pitchFamily="18" charset="0"/>
              </a:rPr>
              <a:t>a considerar como ocupacional el cáncer de pleura en trabajadores con asbestosis (Alemania</a:t>
            </a:r>
            <a:r>
              <a:rPr lang="es-ES_tradnl" sz="2000" dirty="0" smtClean="0">
                <a:latin typeface="+mj-lt"/>
                <a:ea typeface="Calibri" pitchFamily="34" charset="0"/>
                <a:cs typeface="Times New Roman" pitchFamily="18" charset="0"/>
              </a:rPr>
              <a:t>).</a:t>
            </a:r>
            <a:endParaRPr lang="es-ES" sz="2000" dirty="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1948-1952</a:t>
            </a:r>
            <a:r>
              <a:rPr lang="es-ES_tradnl" sz="2000" b="1" dirty="0" smtClean="0">
                <a:latin typeface="+mj-lt"/>
                <a:ea typeface="Calibri" pitchFamily="34" charset="0"/>
                <a:cs typeface="Times New Roman" pitchFamily="18" charset="0"/>
              </a:rPr>
              <a:t>.- </a:t>
            </a:r>
            <a:r>
              <a:rPr lang="es-ES_tradnl" sz="2000" dirty="0">
                <a:latin typeface="+mj-lt"/>
                <a:ea typeface="Calibri" pitchFamily="34" charset="0"/>
                <a:cs typeface="Times New Roman" pitchFamily="18" charset="0"/>
              </a:rPr>
              <a:t>Se extiende el conocimiento sobre el peligro de sufrir cáncer de pulmón como consecuencia de la exposición al amianto </a:t>
            </a:r>
            <a:r>
              <a:rPr lang="es-ES_tradnl" sz="2000" dirty="0" smtClean="0">
                <a:latin typeface="+mj-lt"/>
                <a:ea typeface="Calibri" pitchFamily="34" charset="0"/>
                <a:cs typeface="Times New Roman" pitchFamily="18" charset="0"/>
              </a:rPr>
              <a:t>.</a:t>
            </a:r>
            <a:endParaRPr lang="es-ES" sz="2000" dirty="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1954-1955.- </a:t>
            </a:r>
            <a:r>
              <a:rPr lang="es-ES_tradnl" sz="2000" dirty="0">
                <a:latin typeface="+mj-lt"/>
                <a:ea typeface="Calibri" pitchFamily="34" charset="0"/>
                <a:cs typeface="Times New Roman" pitchFamily="18" charset="0"/>
              </a:rPr>
              <a:t>Los estudios epidemiológicos confirman un </a:t>
            </a:r>
            <a:r>
              <a:rPr lang="es-ES_tradnl" sz="2000" dirty="0" smtClean="0">
                <a:latin typeface="+mj-lt"/>
                <a:ea typeface="Calibri" pitchFamily="34" charset="0"/>
                <a:cs typeface="Times New Roman" pitchFamily="18" charset="0"/>
              </a:rPr>
              <a:t>aumento de </a:t>
            </a:r>
            <a:r>
              <a:rPr lang="es-ES_tradnl" sz="2000" dirty="0">
                <a:latin typeface="+mj-lt"/>
                <a:ea typeface="Calibri" pitchFamily="34" charset="0"/>
                <a:cs typeface="Times New Roman" pitchFamily="18" charset="0"/>
              </a:rPr>
              <a:t>cáncer de pulmón en aquellos trabajadores expuestos al amianto. </a:t>
            </a:r>
          </a:p>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1960.- </a:t>
            </a:r>
            <a:r>
              <a:rPr lang="es-ES_tradnl" sz="2000" dirty="0">
                <a:latin typeface="+mj-lt"/>
                <a:ea typeface="Calibri" pitchFamily="34" charset="0"/>
                <a:cs typeface="Times New Roman" pitchFamily="18" charset="0"/>
              </a:rPr>
              <a:t>32/33 casos de mesotelioma pleural presentaban exposición ocupacional y ambiental al </a:t>
            </a:r>
            <a:r>
              <a:rPr lang="es-ES_tradnl" sz="2000" dirty="0" smtClean="0">
                <a:latin typeface="+mj-lt"/>
                <a:ea typeface="Calibri" pitchFamily="34" charset="0"/>
                <a:cs typeface="Times New Roman" pitchFamily="18" charset="0"/>
              </a:rPr>
              <a:t>amianto</a:t>
            </a:r>
            <a:r>
              <a:rPr lang="es-ES" sz="2000" dirty="0" smtClean="0">
                <a:latin typeface="+mj-lt"/>
                <a:ea typeface="Calibri" pitchFamily="34" charset="0"/>
                <a:cs typeface="Times New Roman" pitchFamily="18" charset="0"/>
              </a:rPr>
              <a:t>.</a:t>
            </a:r>
            <a:endParaRPr lang="es-ES" sz="2000" dirty="0">
              <a:latin typeface="+mj-lt"/>
              <a:ea typeface="Calibri" pitchFamily="34" charset="0"/>
              <a:cs typeface="Times New Roman" pitchFamily="18" charset="0"/>
            </a:endParaRPr>
          </a:p>
        </p:txBody>
      </p:sp>
      <p:sp>
        <p:nvSpPr>
          <p:cNvPr id="115714" name="Rectangle 2"/>
          <p:cNvSpPr>
            <a:spLocks noChangeArrowheads="1"/>
          </p:cNvSpPr>
          <p:nvPr/>
        </p:nvSpPr>
        <p:spPr bwMode="auto">
          <a:xfrm>
            <a:off x="0" y="3858927"/>
            <a:ext cx="9144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1962.-</a:t>
            </a:r>
            <a:r>
              <a:rPr lang="es-ES_tradnl" sz="2000" dirty="0">
                <a:latin typeface="+mj-lt"/>
                <a:ea typeface="Calibri" pitchFamily="34" charset="0"/>
                <a:cs typeface="Times New Roman" pitchFamily="18" charset="0"/>
              </a:rPr>
              <a:t>El mesotelioma se extiende a la industria de los astilleros (Norte de Irlanda). </a:t>
            </a:r>
            <a:endParaRPr lang="es-ES" sz="2000" dirty="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1964</a:t>
            </a:r>
            <a:r>
              <a:rPr lang="es-ES_tradnl" sz="2000" b="1" dirty="0" smtClean="0">
                <a:latin typeface="+mj-lt"/>
                <a:ea typeface="Calibri" pitchFamily="34" charset="0"/>
                <a:cs typeface="Times New Roman" pitchFamily="18" charset="0"/>
              </a:rPr>
              <a:t>.-</a:t>
            </a:r>
            <a:r>
              <a:rPr lang="es-ES_tradnl" sz="2000" dirty="0" smtClean="0">
                <a:latin typeface="+mj-lt"/>
                <a:ea typeface="Calibri" pitchFamily="34" charset="0"/>
                <a:cs typeface="Times New Roman" pitchFamily="18" charset="0"/>
              </a:rPr>
              <a:t>Importante </a:t>
            </a:r>
            <a:r>
              <a:rPr lang="es-ES_tradnl" sz="2000" dirty="0">
                <a:latin typeface="+mj-lt"/>
                <a:ea typeface="Calibri" pitchFamily="34" charset="0"/>
                <a:cs typeface="Times New Roman" pitchFamily="18" charset="0"/>
              </a:rPr>
              <a:t>conferencia en USA sobre los peligros ocupacionales y ambientales del amianto (publicada en 1965).</a:t>
            </a:r>
            <a:endParaRPr lang="es-ES" sz="2000" dirty="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1965.- </a:t>
            </a:r>
            <a:r>
              <a:rPr lang="es-ES_tradnl" sz="2000" dirty="0">
                <a:latin typeface="+mj-lt"/>
                <a:ea typeface="Calibri" pitchFamily="34" charset="0"/>
                <a:cs typeface="Times New Roman" pitchFamily="18" charset="0"/>
              </a:rPr>
              <a:t>Los epidemiológicos relacionan el mesotelioma con los barrios y viviendas con exposición ambiental al amianto (Reino Unido).</a:t>
            </a:r>
            <a:endParaRPr lang="es-ES" sz="2000" dirty="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1968.- </a:t>
            </a:r>
            <a:r>
              <a:rPr lang="es-ES_tradnl" sz="2000" dirty="0">
                <a:latin typeface="+mj-lt"/>
                <a:ea typeface="Calibri" pitchFamily="34" charset="0"/>
                <a:cs typeface="Times New Roman" pitchFamily="18" charset="0"/>
              </a:rPr>
              <a:t>El tabaco en  los trabajadores expuestos a productos aislantes con amianto aumenta en 92 veces la probabilidad de sufrir un cáncer de pulmón. </a:t>
            </a:r>
            <a:endParaRPr lang="es-ES_tradnl" sz="2000" dirty="0" smtClean="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es-ES" sz="2000" dirty="0">
              <a:latin typeface="+mj-lt"/>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352C1BCC-788B-42C2-85F6-235E5BB12E2E}" type="slidenum">
              <a:rPr lang="en-US"/>
              <a:pPr>
                <a:defRPr/>
              </a:pPr>
              <a:t>8</a:t>
            </a:fld>
            <a:endParaRPr lang="en-US"/>
          </a:p>
        </p:txBody>
      </p:sp>
      <p:sp>
        <p:nvSpPr>
          <p:cNvPr id="18434"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031913F-6F26-426D-BB92-42F913F6EF48}" type="slidenum">
              <a:rPr lang="en-US" sz="1200">
                <a:solidFill>
                  <a:schemeClr val="tx1">
                    <a:tint val="75000"/>
                  </a:schemeClr>
                </a:solidFill>
                <a:latin typeface="+mn-lt"/>
              </a:rPr>
              <a:pPr algn="r" fontAlgn="auto">
                <a:spcBef>
                  <a:spcPts val="0"/>
                </a:spcBef>
                <a:spcAft>
                  <a:spcPts val="0"/>
                </a:spcAft>
                <a:defRPr/>
              </a:pPr>
              <a:t>8</a:t>
            </a:fld>
            <a:endParaRPr lang="en-US" sz="1200">
              <a:solidFill>
                <a:schemeClr val="tx1">
                  <a:tint val="75000"/>
                </a:schemeClr>
              </a:solidFill>
              <a:latin typeface="+mn-lt"/>
            </a:endParaRPr>
          </a:p>
        </p:txBody>
      </p:sp>
      <p:sp>
        <p:nvSpPr>
          <p:cNvPr id="151554" name="Text Box 2"/>
          <p:cNvSpPr txBox="1">
            <a:spLocks noChangeArrowheads="1"/>
          </p:cNvSpPr>
          <p:nvPr/>
        </p:nvSpPr>
        <p:spPr bwMode="auto">
          <a:xfrm>
            <a:off x="381000" y="228600"/>
            <a:ext cx="8001000" cy="641350"/>
          </a:xfrm>
          <a:prstGeom prst="rect">
            <a:avLst/>
          </a:prstGeom>
          <a:noFill/>
          <a:ln w="9525">
            <a:noFill/>
            <a:miter lim="800000"/>
            <a:headEnd/>
            <a:tailEnd/>
          </a:ln>
          <a:effectLst/>
        </p:spPr>
        <p:txBody>
          <a:bodyPr>
            <a:spAutoFit/>
          </a:bodyPr>
          <a:lstStyle/>
          <a:p>
            <a:pPr algn="ctr">
              <a:defRPr/>
            </a:pPr>
            <a:r>
              <a:rPr lang="es-ES" sz="3600" dirty="0" smtClean="0">
                <a:solidFill>
                  <a:srgbClr val="5C2F00"/>
                </a:solidFill>
                <a:effectLst>
                  <a:outerShdw blurRad="38100" dist="38100" dir="2700000" algn="tl">
                    <a:srgbClr val="C0C0C0"/>
                  </a:outerShdw>
                </a:effectLst>
                <a:latin typeface="Elephant" pitchFamily="18" charset="0"/>
              </a:rPr>
              <a:t>Hitos</a:t>
            </a:r>
            <a:r>
              <a:rPr lang="en-US" sz="3600" dirty="0" smtClean="0">
                <a:solidFill>
                  <a:srgbClr val="5C2F00"/>
                </a:solidFill>
                <a:effectLst>
                  <a:outerShdw blurRad="38100" dist="38100" dir="2700000" algn="tl">
                    <a:srgbClr val="C0C0C0"/>
                  </a:outerShdw>
                </a:effectLst>
                <a:latin typeface="Elephant" pitchFamily="18" charset="0"/>
              </a:rPr>
              <a:t> </a:t>
            </a:r>
            <a:r>
              <a:rPr lang="es-ES" sz="3600" dirty="0" smtClean="0">
                <a:solidFill>
                  <a:srgbClr val="5C2F00"/>
                </a:solidFill>
                <a:effectLst>
                  <a:outerShdw blurRad="38100" dist="38100" dir="2700000" algn="tl">
                    <a:srgbClr val="C0C0C0"/>
                  </a:outerShdw>
                </a:effectLst>
                <a:latin typeface="Elephant" pitchFamily="18" charset="0"/>
              </a:rPr>
              <a:t>históricos </a:t>
            </a:r>
            <a:endParaRPr lang="es-ES" dirty="0">
              <a:solidFill>
                <a:srgbClr val="5C2F00"/>
              </a:solidFill>
              <a:latin typeface="Calibri" pitchFamily="34" charset="0"/>
            </a:endParaRPr>
          </a:p>
        </p:txBody>
      </p:sp>
      <p:sp>
        <p:nvSpPr>
          <p:cNvPr id="5127" name="Text Box 12"/>
          <p:cNvSpPr txBox="1">
            <a:spLocks noChangeArrowheads="1"/>
          </p:cNvSpPr>
          <p:nvPr/>
        </p:nvSpPr>
        <p:spPr bwMode="auto">
          <a:xfrm>
            <a:off x="152400" y="6019800"/>
            <a:ext cx="8305800" cy="366713"/>
          </a:xfrm>
          <a:prstGeom prst="rect">
            <a:avLst/>
          </a:prstGeom>
          <a:noFill/>
          <a:ln w="9525">
            <a:noFill/>
            <a:miter lim="800000"/>
            <a:headEnd/>
            <a:tailEnd/>
          </a:ln>
        </p:spPr>
        <p:txBody>
          <a:bodyPr>
            <a:spAutoFit/>
          </a:bodyPr>
          <a:lstStyle/>
          <a:p>
            <a:pPr>
              <a:spcBef>
                <a:spcPct val="50000"/>
              </a:spcBef>
            </a:pPr>
            <a:endParaRPr lang="es-ES"/>
          </a:p>
        </p:txBody>
      </p:sp>
      <p:sp>
        <p:nvSpPr>
          <p:cNvPr id="11" name="10 Marcador de pie de página"/>
          <p:cNvSpPr>
            <a:spLocks noGrp="1"/>
          </p:cNvSpPr>
          <p:nvPr>
            <p:ph type="ftr" sz="quarter" idx="11"/>
          </p:nvPr>
        </p:nvSpPr>
        <p:spPr>
          <a:xfrm>
            <a:off x="3124200" y="6356350"/>
            <a:ext cx="2895600" cy="501650"/>
          </a:xfrm>
        </p:spPr>
        <p:txBody>
          <a:bodyPr/>
          <a:lstStyle/>
          <a:p>
            <a:pPr>
              <a:defRPr/>
            </a:pPr>
            <a:endParaRPr lang="es-ES" dirty="0" smtClean="0"/>
          </a:p>
          <a:p>
            <a:pPr>
              <a:defRPr/>
            </a:pPr>
            <a:r>
              <a:rPr lang="es-ES" dirty="0" smtClean="0"/>
              <a:t>Dr. </a:t>
            </a:r>
            <a:r>
              <a:rPr lang="es-ES" dirty="0" smtClean="0"/>
              <a:t>Barry Castleman </a:t>
            </a:r>
            <a:endParaRPr lang="es-ES" dirty="0"/>
          </a:p>
        </p:txBody>
      </p:sp>
      <p:sp>
        <p:nvSpPr>
          <p:cNvPr id="5135" name="Rectangle 15"/>
          <p:cNvSpPr>
            <a:spLocks noChangeArrowheads="1"/>
          </p:cNvSpPr>
          <p:nvPr/>
        </p:nvSpPr>
        <p:spPr bwMode="auto">
          <a:xfrm>
            <a:off x="0" y="4865758"/>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smtClean="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a:latin typeface="+mj-lt"/>
              <a:ea typeface="Calibri" pitchFamily="34" charset="0"/>
              <a:cs typeface="Times New Roman" pitchFamily="18" charset="0"/>
            </a:endParaRPr>
          </a:p>
        </p:txBody>
      </p:sp>
      <p:sp>
        <p:nvSpPr>
          <p:cNvPr id="115713" name="Rectangle 1"/>
          <p:cNvSpPr>
            <a:spLocks noChangeArrowheads="1"/>
          </p:cNvSpPr>
          <p:nvPr/>
        </p:nvSpPr>
        <p:spPr bwMode="auto">
          <a:xfrm>
            <a:off x="0" y="457200"/>
            <a:ext cx="91440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49263" algn="just"/>
            <a:endParaRPr lang="es-ES" sz="2000" dirty="0">
              <a:latin typeface="+mj-lt"/>
              <a:ea typeface="Calibri" pitchFamily="34" charset="0"/>
              <a:cs typeface="Times New Roman" pitchFamily="18" charset="0"/>
            </a:endParaRPr>
          </a:p>
          <a:p>
            <a:pPr indent="449263" algn="just"/>
            <a:r>
              <a:rPr lang="es-ES_tradnl" sz="2000" b="1" dirty="0">
                <a:latin typeface="+mj-lt"/>
                <a:ea typeface="Calibri" pitchFamily="34" charset="0"/>
                <a:cs typeface="Times New Roman" pitchFamily="18" charset="0"/>
              </a:rPr>
              <a:t>1969.- </a:t>
            </a:r>
            <a:r>
              <a:rPr lang="es-ES_tradnl" sz="2000" dirty="0">
                <a:latin typeface="+mj-lt"/>
                <a:ea typeface="Calibri" pitchFamily="34" charset="0"/>
                <a:cs typeface="Times New Roman" pitchFamily="18" charset="0"/>
              </a:rPr>
              <a:t>Conferencia sobre los riesgos de exposición al amianto en los trabajadores que trabajan en la reparación de frenos (</a:t>
            </a:r>
            <a:r>
              <a:rPr lang="es-ES_tradnl" sz="2000" dirty="0" smtClean="0">
                <a:latin typeface="+mj-lt"/>
                <a:ea typeface="Calibri" pitchFamily="34" charset="0"/>
                <a:cs typeface="Times New Roman" pitchFamily="18" charset="0"/>
              </a:rPr>
              <a:t>Publicada </a:t>
            </a:r>
            <a:r>
              <a:rPr lang="es-ES_tradnl" sz="2000" dirty="0">
                <a:latin typeface="+mj-lt"/>
                <a:ea typeface="Calibri" pitchFamily="34" charset="0"/>
                <a:cs typeface="Times New Roman" pitchFamily="18" charset="0"/>
              </a:rPr>
              <a:t>en Reino Unido 1970</a:t>
            </a:r>
            <a:r>
              <a:rPr lang="es-ES_tradnl" sz="2000" dirty="0" smtClean="0">
                <a:latin typeface="+mj-lt"/>
                <a:ea typeface="Calibri" pitchFamily="34" charset="0"/>
                <a:cs typeface="Times New Roman" pitchFamily="18" charset="0"/>
              </a:rPr>
              <a:t>).</a:t>
            </a:r>
            <a:endParaRPr lang="es-ES" sz="2000" dirty="0">
              <a:latin typeface="+mj-lt"/>
              <a:ea typeface="Calibri" pitchFamily="34" charset="0"/>
              <a:cs typeface="Times New Roman" pitchFamily="18" charset="0"/>
            </a:endParaRPr>
          </a:p>
          <a:p>
            <a:pPr indent="449263" algn="just"/>
            <a:r>
              <a:rPr lang="es-ES_tradnl" sz="2000" b="1" dirty="0">
                <a:latin typeface="+mj-lt"/>
                <a:ea typeface="Calibri" pitchFamily="34" charset="0"/>
                <a:cs typeface="Times New Roman" pitchFamily="18" charset="0"/>
              </a:rPr>
              <a:t>1970.-</a:t>
            </a:r>
            <a:r>
              <a:rPr lang="es-ES_tradnl" sz="2000" dirty="0">
                <a:latin typeface="+mj-lt"/>
                <a:ea typeface="Calibri" pitchFamily="34" charset="0"/>
                <a:cs typeface="Times New Roman" pitchFamily="18" charset="0"/>
              </a:rPr>
              <a:t>El Congreso de USA crea la Agencia de Protección </a:t>
            </a:r>
            <a:r>
              <a:rPr lang="es-ES_tradnl" sz="2000" dirty="0" err="1">
                <a:latin typeface="+mj-lt"/>
                <a:ea typeface="Calibri" pitchFamily="34" charset="0"/>
                <a:cs typeface="Times New Roman" pitchFamily="18" charset="0"/>
              </a:rPr>
              <a:t>Mediamental</a:t>
            </a:r>
            <a:r>
              <a:rPr lang="es-ES_tradnl" sz="2000" dirty="0">
                <a:latin typeface="+mj-lt"/>
                <a:ea typeface="Calibri" pitchFamily="34" charset="0"/>
                <a:cs typeface="Times New Roman" pitchFamily="18" charset="0"/>
              </a:rPr>
              <a:t> (</a:t>
            </a:r>
            <a:r>
              <a:rPr lang="es-ES_tradnl" sz="2000" dirty="0" err="1">
                <a:latin typeface="+mj-lt"/>
                <a:ea typeface="Calibri" pitchFamily="34" charset="0"/>
                <a:cs typeface="Times New Roman" pitchFamily="18" charset="0"/>
              </a:rPr>
              <a:t>Environmental</a:t>
            </a:r>
            <a:r>
              <a:rPr lang="es-ES_tradnl" sz="2000" dirty="0">
                <a:latin typeface="+mj-lt"/>
                <a:ea typeface="Calibri" pitchFamily="34" charset="0"/>
                <a:cs typeface="Times New Roman" pitchFamily="18" charset="0"/>
              </a:rPr>
              <a:t> Protection </a:t>
            </a:r>
            <a:r>
              <a:rPr lang="es-ES_tradnl" sz="2000" dirty="0" err="1">
                <a:latin typeface="+mj-lt"/>
                <a:ea typeface="Calibri" pitchFamily="34" charset="0"/>
                <a:cs typeface="Times New Roman" pitchFamily="18" charset="0"/>
              </a:rPr>
              <a:t>Agency</a:t>
            </a:r>
            <a:r>
              <a:rPr lang="es-ES_tradnl" sz="2000" dirty="0">
                <a:latin typeface="+mj-lt"/>
                <a:ea typeface="Calibri" pitchFamily="34" charset="0"/>
                <a:cs typeface="Times New Roman" pitchFamily="18" charset="0"/>
              </a:rPr>
              <a:t>) y la Administracion sobre Seguridad Ocupacional y Salud (</a:t>
            </a:r>
            <a:r>
              <a:rPr lang="es-ES_tradnl" sz="2000" dirty="0" err="1">
                <a:latin typeface="+mj-lt"/>
                <a:ea typeface="Calibri" pitchFamily="34" charset="0"/>
                <a:cs typeface="Times New Roman" pitchFamily="18" charset="0"/>
              </a:rPr>
              <a:t>Occupational</a:t>
            </a:r>
            <a:r>
              <a:rPr lang="es-ES_tradnl" sz="2000" dirty="0">
                <a:latin typeface="+mj-lt"/>
                <a:ea typeface="Calibri" pitchFamily="34" charset="0"/>
                <a:cs typeface="Times New Roman" pitchFamily="18" charset="0"/>
              </a:rPr>
              <a:t> Safety and </a:t>
            </a:r>
            <a:r>
              <a:rPr lang="es-ES_tradnl" sz="2000" dirty="0" err="1">
                <a:latin typeface="+mj-lt"/>
                <a:ea typeface="Calibri" pitchFamily="34" charset="0"/>
                <a:cs typeface="Times New Roman" pitchFamily="18" charset="0"/>
              </a:rPr>
              <a:t>Health</a:t>
            </a:r>
            <a:r>
              <a:rPr lang="es-ES_tradnl" sz="2000" dirty="0">
                <a:latin typeface="+mj-lt"/>
                <a:ea typeface="Calibri" pitchFamily="34" charset="0"/>
                <a:cs typeface="Times New Roman" pitchFamily="18" charset="0"/>
              </a:rPr>
              <a:t> </a:t>
            </a:r>
            <a:r>
              <a:rPr lang="es-ES_tradnl" sz="2000" dirty="0" err="1">
                <a:latin typeface="+mj-lt"/>
                <a:ea typeface="Calibri" pitchFamily="34" charset="0"/>
                <a:cs typeface="Times New Roman" pitchFamily="18" charset="0"/>
              </a:rPr>
              <a:t>Administration</a:t>
            </a:r>
            <a:r>
              <a:rPr lang="es-ES_tradnl" sz="2000" dirty="0">
                <a:latin typeface="+mj-lt"/>
                <a:ea typeface="Calibri" pitchFamily="34" charset="0"/>
                <a:cs typeface="Times New Roman" pitchFamily="18" charset="0"/>
              </a:rPr>
              <a:t> (OSHA) empezando la era legislativa en </a:t>
            </a:r>
            <a:r>
              <a:rPr lang="es-ES_tradnl" sz="2000" dirty="0" smtClean="0">
                <a:latin typeface="+mj-lt"/>
                <a:ea typeface="Calibri" pitchFamily="34" charset="0"/>
                <a:cs typeface="Times New Roman" pitchFamily="18" charset="0"/>
              </a:rPr>
              <a:t>USA.</a:t>
            </a:r>
            <a:endParaRPr lang="es-ES" sz="2000" dirty="0">
              <a:latin typeface="+mj-lt"/>
              <a:ea typeface="Calibri" pitchFamily="34" charset="0"/>
              <a:cs typeface="Times New Roman" pitchFamily="18" charset="0"/>
            </a:endParaRPr>
          </a:p>
          <a:p>
            <a:pPr indent="449263" algn="just"/>
            <a:r>
              <a:rPr lang="es-ES_tradnl" sz="2000" b="1" dirty="0">
                <a:latin typeface="+mj-lt"/>
                <a:ea typeface="Calibri" pitchFamily="34" charset="0"/>
                <a:cs typeface="Times New Roman" pitchFamily="18" charset="0"/>
              </a:rPr>
              <a:t>1972.- </a:t>
            </a:r>
            <a:r>
              <a:rPr lang="es-ES_tradnl" sz="2000" dirty="0">
                <a:latin typeface="+mj-lt"/>
                <a:ea typeface="Calibri" pitchFamily="34" charset="0"/>
                <a:cs typeface="Times New Roman" pitchFamily="18" charset="0"/>
              </a:rPr>
              <a:t>El OSHA publica los estándares en los lugares de trabajo con amianto </a:t>
            </a:r>
            <a:r>
              <a:rPr lang="es-ES_tradnl" sz="2000" dirty="0" smtClean="0">
                <a:latin typeface="+mj-lt"/>
                <a:ea typeface="Calibri" pitchFamily="34" charset="0"/>
                <a:cs typeface="Times New Roman" pitchFamily="18" charset="0"/>
              </a:rPr>
              <a:t>.</a:t>
            </a:r>
            <a:endParaRPr lang="es-ES" sz="2000" dirty="0">
              <a:latin typeface="+mj-lt"/>
              <a:ea typeface="Calibri" pitchFamily="34" charset="0"/>
              <a:cs typeface="Times New Roman" pitchFamily="18" charset="0"/>
            </a:endParaRPr>
          </a:p>
          <a:p>
            <a:pPr indent="449263" algn="just"/>
            <a:r>
              <a:rPr lang="es-ES_tradnl" sz="2000" b="1" dirty="0">
                <a:latin typeface="+mj-lt"/>
                <a:ea typeface="Calibri" pitchFamily="34" charset="0"/>
                <a:cs typeface="Times New Roman" pitchFamily="18" charset="0"/>
              </a:rPr>
              <a:t>1973.-</a:t>
            </a:r>
            <a:r>
              <a:rPr lang="es-ES_tradnl" sz="2000" dirty="0">
                <a:latin typeface="+mj-lt"/>
                <a:ea typeface="Calibri" pitchFamily="34" charset="0"/>
                <a:cs typeface="Times New Roman" pitchFamily="18" charset="0"/>
              </a:rPr>
              <a:t>La EPA publica los estándares en la emisión de amianto (fibras en aire) El consumo de amianto en USA alcanza su pico más alto, 803,000 </a:t>
            </a:r>
            <a:r>
              <a:rPr lang="es-ES_tradnl" sz="2000" dirty="0" err="1" smtClean="0">
                <a:latin typeface="+mj-lt"/>
                <a:ea typeface="Calibri" pitchFamily="34" charset="0"/>
                <a:cs typeface="Times New Roman" pitchFamily="18" charset="0"/>
              </a:rPr>
              <a:t>tm</a:t>
            </a:r>
            <a:r>
              <a:rPr lang="es-ES_tradnl" sz="2000" dirty="0">
                <a:latin typeface="+mj-lt"/>
                <a:ea typeface="Calibri" pitchFamily="34" charset="0"/>
                <a:cs typeface="Times New Roman" pitchFamily="18" charset="0"/>
              </a:rPr>
              <a:t>.</a:t>
            </a:r>
            <a:endParaRPr lang="es-ES_tradnl" sz="2000" dirty="0" smtClean="0">
              <a:latin typeface="+mj-lt"/>
              <a:ea typeface="Calibri" pitchFamily="34" charset="0"/>
              <a:cs typeface="Times New Roman" pitchFamily="18" charset="0"/>
            </a:endParaRPr>
          </a:p>
        </p:txBody>
      </p:sp>
      <p:sp>
        <p:nvSpPr>
          <p:cNvPr id="115714" name="Rectangle 2"/>
          <p:cNvSpPr>
            <a:spLocks noChangeArrowheads="1"/>
          </p:cNvSpPr>
          <p:nvPr/>
        </p:nvSpPr>
        <p:spPr bwMode="auto">
          <a:xfrm>
            <a:off x="0" y="4782256"/>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dirty="0" smtClean="0">
                <a:latin typeface="+mj-lt"/>
                <a:ea typeface="Calibri" pitchFamily="34" charset="0"/>
                <a:cs typeface="Times New Roman" pitchFamily="18" charset="0"/>
              </a:rPr>
              <a:t> </a:t>
            </a:r>
          </a:p>
          <a:p>
            <a:pPr marL="0" marR="0" lvl="0" indent="457200" algn="just" defTabSz="914400" rtl="0" eaLnBrk="0" fontAlgn="base" latinLnBrk="0" hangingPunct="0">
              <a:lnSpc>
                <a:spcPct val="100000"/>
              </a:lnSpc>
              <a:spcBef>
                <a:spcPct val="0"/>
              </a:spcBef>
              <a:spcAft>
                <a:spcPct val="0"/>
              </a:spcAft>
              <a:buClrTx/>
              <a:buSzTx/>
              <a:buFontTx/>
              <a:buNone/>
              <a:tabLst/>
            </a:pPr>
            <a:endParaRPr lang="es-ES" sz="2000" dirty="0">
              <a:latin typeface="+mj-lt"/>
              <a:ea typeface="Calibri" pitchFamily="34" charset="0"/>
              <a:cs typeface="Times New Roman" pitchFamily="18" charset="0"/>
            </a:endParaRPr>
          </a:p>
        </p:txBody>
      </p:sp>
      <p:sp>
        <p:nvSpPr>
          <p:cNvPr id="117761" name="Rectangle 1"/>
          <p:cNvSpPr>
            <a:spLocks noChangeArrowheads="1"/>
          </p:cNvSpPr>
          <p:nvPr/>
        </p:nvSpPr>
        <p:spPr bwMode="auto">
          <a:xfrm>
            <a:off x="0" y="3480763"/>
            <a:ext cx="91440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1974.- </a:t>
            </a:r>
            <a:r>
              <a:rPr lang="es-ES_tradnl" sz="2000" dirty="0">
                <a:latin typeface="+mj-lt"/>
                <a:ea typeface="Calibri" pitchFamily="34" charset="0"/>
                <a:cs typeface="Times New Roman" pitchFamily="18" charset="0"/>
              </a:rPr>
              <a:t>Estudios realizados con ratas que inhalaron amianto revelan que cualquier variedad de amianto puede provocar cáncer de pulmón y mesotelioma, incluso en exposiciones de 7 horas en un día. Muere un hombre cuya única exposición al amianto había sido durante un día viendo tablones de amianto para gallineros.</a:t>
            </a:r>
            <a:endParaRPr lang="es-ES" sz="2000" dirty="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1975.- </a:t>
            </a:r>
            <a:r>
              <a:rPr lang="es-ES" sz="2000" dirty="0">
                <a:latin typeface="+mj-lt"/>
                <a:ea typeface="Calibri" pitchFamily="34" charset="0"/>
                <a:cs typeface="Times New Roman" pitchFamily="18" charset="0"/>
              </a:rPr>
              <a:t>La </a:t>
            </a:r>
            <a:r>
              <a:rPr lang="es-ES_tradnl" sz="2000" dirty="0">
                <a:latin typeface="+mj-lt"/>
                <a:ea typeface="Calibri" pitchFamily="34" charset="0"/>
                <a:cs typeface="Times New Roman" pitchFamily="18" charset="0"/>
              </a:rPr>
              <a:t>Administración de Alimentos y Fármacos (FDA) de USA legisla en contra del uso de filtros de amianto en la preparación de fármacos. La EPA prohíbe el amianto en los aislantes térmicos. El Instituto Nacional de Seguridad Ocupacional y Salud alertó sobre el peligro de exposición al amianto en los mecánicos de frenos y embragues.  </a:t>
            </a:r>
            <a:endParaRPr lang="es-ES" sz="2000" dirty="0">
              <a:latin typeface="+mj-lt"/>
              <a:ea typeface="Calibri" pitchFamily="34" charset="0"/>
              <a:cs typeface="Times New Roman" pitchFamily="18" charset="0"/>
            </a:endParaRPr>
          </a:p>
          <a:p>
            <a:pPr indent="457200" algn="just" eaLnBrk="0" hangingPunct="0"/>
            <a:r>
              <a:rPr lang="es-ES_tradnl" sz="2000" b="1" dirty="0">
                <a:latin typeface="+mj-lt"/>
                <a:ea typeface="Calibri" pitchFamily="34" charset="0"/>
                <a:cs typeface="Times New Roman" pitchFamily="18" charset="0"/>
              </a:rPr>
              <a:t>1977.- </a:t>
            </a:r>
            <a:r>
              <a:rPr lang="es-ES_tradnl" sz="2000" dirty="0">
                <a:latin typeface="+mj-lt"/>
                <a:ea typeface="Calibri" pitchFamily="34" charset="0"/>
                <a:cs typeface="Times New Roman" pitchFamily="18" charset="0"/>
              </a:rPr>
              <a:t>La Agencia Internacional para la Investigación del Cáncer determina que no hay exposición al amianto segura.</a:t>
            </a:r>
            <a:endParaRPr lang="es-ES" sz="2000" dirty="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a:latin typeface="+mj-lt"/>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352C1BCC-788B-42C2-85F6-235E5BB12E2E}" type="slidenum">
              <a:rPr lang="en-US"/>
              <a:pPr>
                <a:defRPr/>
              </a:pPr>
              <a:t>9</a:t>
            </a:fld>
            <a:endParaRPr lang="en-US"/>
          </a:p>
        </p:txBody>
      </p:sp>
      <p:sp>
        <p:nvSpPr>
          <p:cNvPr id="18434"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031913F-6F26-426D-BB92-42F913F6EF48}" type="slidenum">
              <a:rPr lang="en-US" sz="1200">
                <a:solidFill>
                  <a:schemeClr val="tx1">
                    <a:tint val="75000"/>
                  </a:schemeClr>
                </a:solidFill>
                <a:latin typeface="+mn-lt"/>
              </a:rPr>
              <a:pPr algn="r" fontAlgn="auto">
                <a:spcBef>
                  <a:spcPts val="0"/>
                </a:spcBef>
                <a:spcAft>
                  <a:spcPts val="0"/>
                </a:spcAft>
                <a:defRPr/>
              </a:pPr>
              <a:t>9</a:t>
            </a:fld>
            <a:endParaRPr lang="en-US" sz="1200">
              <a:solidFill>
                <a:schemeClr val="tx1">
                  <a:tint val="75000"/>
                </a:schemeClr>
              </a:solidFill>
              <a:latin typeface="+mn-lt"/>
            </a:endParaRPr>
          </a:p>
        </p:txBody>
      </p:sp>
      <p:sp>
        <p:nvSpPr>
          <p:cNvPr id="151554" name="Text Box 2"/>
          <p:cNvSpPr txBox="1">
            <a:spLocks noChangeArrowheads="1"/>
          </p:cNvSpPr>
          <p:nvPr/>
        </p:nvSpPr>
        <p:spPr bwMode="auto">
          <a:xfrm>
            <a:off x="381000" y="228600"/>
            <a:ext cx="8001000" cy="641350"/>
          </a:xfrm>
          <a:prstGeom prst="rect">
            <a:avLst/>
          </a:prstGeom>
          <a:noFill/>
          <a:ln w="9525">
            <a:noFill/>
            <a:miter lim="800000"/>
            <a:headEnd/>
            <a:tailEnd/>
          </a:ln>
          <a:effectLst/>
        </p:spPr>
        <p:txBody>
          <a:bodyPr>
            <a:spAutoFit/>
          </a:bodyPr>
          <a:lstStyle/>
          <a:p>
            <a:pPr algn="ctr">
              <a:defRPr/>
            </a:pPr>
            <a:r>
              <a:rPr lang="es-ES" sz="3600" dirty="0" smtClean="0">
                <a:solidFill>
                  <a:srgbClr val="5C2F00"/>
                </a:solidFill>
                <a:effectLst>
                  <a:outerShdw blurRad="38100" dist="38100" dir="2700000" algn="tl">
                    <a:srgbClr val="C0C0C0"/>
                  </a:outerShdw>
                </a:effectLst>
                <a:latin typeface="Elephant" pitchFamily="18" charset="0"/>
              </a:rPr>
              <a:t>Hitos</a:t>
            </a:r>
            <a:r>
              <a:rPr lang="en-US" sz="3600" dirty="0" smtClean="0">
                <a:solidFill>
                  <a:srgbClr val="5C2F00"/>
                </a:solidFill>
                <a:effectLst>
                  <a:outerShdw blurRad="38100" dist="38100" dir="2700000" algn="tl">
                    <a:srgbClr val="C0C0C0"/>
                  </a:outerShdw>
                </a:effectLst>
                <a:latin typeface="Elephant" pitchFamily="18" charset="0"/>
              </a:rPr>
              <a:t> </a:t>
            </a:r>
            <a:r>
              <a:rPr lang="es-ES" sz="3600" dirty="0" smtClean="0">
                <a:solidFill>
                  <a:srgbClr val="5C2F00"/>
                </a:solidFill>
                <a:effectLst>
                  <a:outerShdw blurRad="38100" dist="38100" dir="2700000" algn="tl">
                    <a:srgbClr val="C0C0C0"/>
                  </a:outerShdw>
                </a:effectLst>
                <a:latin typeface="Elephant" pitchFamily="18" charset="0"/>
              </a:rPr>
              <a:t>históricos </a:t>
            </a:r>
            <a:endParaRPr lang="es-ES" dirty="0">
              <a:solidFill>
                <a:srgbClr val="5C2F00"/>
              </a:solidFill>
              <a:latin typeface="Calibri" pitchFamily="34" charset="0"/>
            </a:endParaRPr>
          </a:p>
        </p:txBody>
      </p:sp>
      <p:sp>
        <p:nvSpPr>
          <p:cNvPr id="5127" name="Text Box 12"/>
          <p:cNvSpPr txBox="1">
            <a:spLocks noChangeArrowheads="1"/>
          </p:cNvSpPr>
          <p:nvPr/>
        </p:nvSpPr>
        <p:spPr bwMode="auto">
          <a:xfrm>
            <a:off x="152400" y="6019800"/>
            <a:ext cx="8305800" cy="366713"/>
          </a:xfrm>
          <a:prstGeom prst="rect">
            <a:avLst/>
          </a:prstGeom>
          <a:noFill/>
          <a:ln w="9525">
            <a:noFill/>
            <a:miter lim="800000"/>
            <a:headEnd/>
            <a:tailEnd/>
          </a:ln>
        </p:spPr>
        <p:txBody>
          <a:bodyPr>
            <a:spAutoFit/>
          </a:bodyPr>
          <a:lstStyle/>
          <a:p>
            <a:pPr>
              <a:spcBef>
                <a:spcPct val="50000"/>
              </a:spcBef>
            </a:pPr>
            <a:endParaRPr lang="es-ES"/>
          </a:p>
        </p:txBody>
      </p:sp>
      <p:sp>
        <p:nvSpPr>
          <p:cNvPr id="11" name="10 Marcador de pie de página"/>
          <p:cNvSpPr>
            <a:spLocks noGrp="1"/>
          </p:cNvSpPr>
          <p:nvPr>
            <p:ph type="ftr" sz="quarter" idx="11"/>
          </p:nvPr>
        </p:nvSpPr>
        <p:spPr>
          <a:xfrm>
            <a:off x="3124200" y="6356350"/>
            <a:ext cx="2895600" cy="501650"/>
          </a:xfrm>
        </p:spPr>
        <p:txBody>
          <a:bodyPr/>
          <a:lstStyle/>
          <a:p>
            <a:pPr>
              <a:defRPr/>
            </a:pPr>
            <a:endParaRPr lang="es-ES" dirty="0" smtClean="0"/>
          </a:p>
          <a:p>
            <a:pPr>
              <a:defRPr/>
            </a:pPr>
            <a:r>
              <a:rPr lang="es-ES" dirty="0" smtClean="0"/>
              <a:t>Dr. </a:t>
            </a:r>
            <a:r>
              <a:rPr lang="es-ES" dirty="0" smtClean="0"/>
              <a:t>Barry Castleman </a:t>
            </a:r>
            <a:endParaRPr lang="es-ES" dirty="0"/>
          </a:p>
        </p:txBody>
      </p:sp>
      <p:sp>
        <p:nvSpPr>
          <p:cNvPr id="5135" name="Rectangle 15"/>
          <p:cNvSpPr>
            <a:spLocks noChangeArrowheads="1"/>
          </p:cNvSpPr>
          <p:nvPr/>
        </p:nvSpPr>
        <p:spPr bwMode="auto">
          <a:xfrm>
            <a:off x="0" y="4865758"/>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smtClean="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a:latin typeface="+mj-lt"/>
              <a:ea typeface="Calibri" pitchFamily="34" charset="0"/>
              <a:cs typeface="Times New Roman" pitchFamily="18" charset="0"/>
            </a:endParaRPr>
          </a:p>
        </p:txBody>
      </p:sp>
      <p:sp>
        <p:nvSpPr>
          <p:cNvPr id="115713" name="Rectangle 1"/>
          <p:cNvSpPr>
            <a:spLocks noChangeArrowheads="1"/>
          </p:cNvSpPr>
          <p:nvPr/>
        </p:nvSpPr>
        <p:spPr bwMode="auto">
          <a:xfrm>
            <a:off x="0" y="476623"/>
            <a:ext cx="91440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49263" algn="just"/>
            <a:endParaRPr lang="es-ES" sz="2000" dirty="0">
              <a:latin typeface="+mj-lt"/>
              <a:ea typeface="Calibri" pitchFamily="34" charset="0"/>
              <a:cs typeface="Times New Roman" pitchFamily="18" charset="0"/>
            </a:endParaRPr>
          </a:p>
          <a:p>
            <a:pPr indent="449263" algn="just"/>
            <a:r>
              <a:rPr lang="es-ES_tradnl" sz="2000" b="1" dirty="0">
                <a:latin typeface="+mj-lt"/>
                <a:ea typeface="Calibri" pitchFamily="34" charset="0"/>
                <a:cs typeface="Times New Roman" pitchFamily="18" charset="0"/>
              </a:rPr>
              <a:t>1982.- </a:t>
            </a:r>
            <a:r>
              <a:rPr lang="es-ES_tradnl" sz="2000" dirty="0">
                <a:latin typeface="+mj-lt"/>
                <a:ea typeface="Calibri" pitchFamily="34" charset="0"/>
                <a:cs typeface="Times New Roman" pitchFamily="18" charset="0"/>
              </a:rPr>
              <a:t>La mayor compañía de amianto de USA solicita protección por parte del tribunal de </a:t>
            </a:r>
            <a:r>
              <a:rPr lang="es-ES_tradnl" sz="2000" dirty="0" smtClean="0">
                <a:latin typeface="+mj-lt"/>
                <a:ea typeface="Calibri" pitchFamily="34" charset="0"/>
                <a:cs typeface="Times New Roman" pitchFamily="18" charset="0"/>
              </a:rPr>
              <a:t>Insolvencia. </a:t>
            </a:r>
            <a:endParaRPr lang="es-ES" sz="2000" dirty="0">
              <a:latin typeface="+mj-lt"/>
              <a:ea typeface="Calibri" pitchFamily="34" charset="0"/>
              <a:cs typeface="Times New Roman" pitchFamily="18" charset="0"/>
            </a:endParaRPr>
          </a:p>
          <a:p>
            <a:pPr indent="449263" algn="just"/>
            <a:r>
              <a:rPr lang="es-ES_tradnl" sz="2000" b="1" dirty="0">
                <a:latin typeface="+mj-lt"/>
                <a:ea typeface="Calibri" pitchFamily="34" charset="0"/>
                <a:cs typeface="Times New Roman" pitchFamily="18" charset="0"/>
              </a:rPr>
              <a:t>1983-1986.-</a:t>
            </a:r>
            <a:r>
              <a:rPr lang="es-ES_tradnl" sz="2000" dirty="0">
                <a:latin typeface="+mj-lt"/>
                <a:ea typeface="Calibri" pitchFamily="34" charset="0"/>
                <a:cs typeface="Times New Roman" pitchFamily="18" charset="0"/>
              </a:rPr>
              <a:t>Islandia se convierte en el primer país que prohíbe todos los tipos de amianto (le siguen Noruega, Dinamarca y Suecia</a:t>
            </a:r>
            <a:r>
              <a:rPr lang="es-ES_tradnl" sz="2000" dirty="0" smtClean="0">
                <a:latin typeface="+mj-lt"/>
                <a:ea typeface="Calibri" pitchFamily="34" charset="0"/>
                <a:cs typeface="Times New Roman" pitchFamily="18" charset="0"/>
              </a:rPr>
              <a:t>). </a:t>
            </a:r>
            <a:endParaRPr lang="es-ES" sz="2000" dirty="0">
              <a:latin typeface="+mj-lt"/>
              <a:ea typeface="Calibri" pitchFamily="34" charset="0"/>
              <a:cs typeface="Times New Roman" pitchFamily="18" charset="0"/>
            </a:endParaRPr>
          </a:p>
          <a:p>
            <a:pPr indent="449263" algn="just"/>
            <a:r>
              <a:rPr lang="es-ES_tradnl" sz="2000" b="1" dirty="0">
                <a:latin typeface="+mj-lt"/>
                <a:ea typeface="Calibri" pitchFamily="34" charset="0"/>
                <a:cs typeface="Times New Roman" pitchFamily="18" charset="0"/>
              </a:rPr>
              <a:t>1986.- </a:t>
            </a:r>
            <a:r>
              <a:rPr lang="es-ES_tradnl" sz="2000" dirty="0">
                <a:latin typeface="+mj-lt"/>
                <a:ea typeface="Calibri" pitchFamily="34" charset="0"/>
                <a:cs typeface="Times New Roman" pitchFamily="18" charset="0"/>
              </a:rPr>
              <a:t>La OIT realiza 172 recomendaciones sobre el </a:t>
            </a:r>
            <a:r>
              <a:rPr lang="es-ES_tradnl" sz="2000" dirty="0" smtClean="0">
                <a:latin typeface="+mj-lt"/>
                <a:ea typeface="Calibri" pitchFamily="34" charset="0"/>
                <a:cs typeface="Times New Roman" pitchFamily="18" charset="0"/>
              </a:rPr>
              <a:t>amianto. </a:t>
            </a:r>
            <a:endParaRPr lang="es-ES" sz="2000" dirty="0">
              <a:latin typeface="+mj-lt"/>
              <a:ea typeface="Calibri" pitchFamily="34" charset="0"/>
              <a:cs typeface="Times New Roman" pitchFamily="18" charset="0"/>
            </a:endParaRPr>
          </a:p>
          <a:p>
            <a:pPr indent="449263" algn="just"/>
            <a:r>
              <a:rPr lang="es-ES_tradnl" sz="2000" b="1" dirty="0">
                <a:latin typeface="+mj-lt"/>
                <a:ea typeface="Calibri" pitchFamily="34" charset="0"/>
                <a:cs typeface="Times New Roman" pitchFamily="18" charset="0"/>
              </a:rPr>
              <a:t>1989</a:t>
            </a:r>
            <a:r>
              <a:rPr lang="es-ES_tradnl" sz="2000" b="1" dirty="0" smtClean="0">
                <a:latin typeface="+mj-lt"/>
                <a:ea typeface="Calibri" pitchFamily="34" charset="0"/>
                <a:cs typeface="Times New Roman" pitchFamily="18" charset="0"/>
              </a:rPr>
              <a:t>.-</a:t>
            </a:r>
            <a:r>
              <a:rPr lang="es-ES_tradnl" sz="2000" dirty="0" smtClean="0">
                <a:latin typeface="+mj-lt"/>
                <a:ea typeface="Calibri" pitchFamily="34" charset="0"/>
                <a:cs typeface="Times New Roman" pitchFamily="18" charset="0"/>
              </a:rPr>
              <a:t>La </a:t>
            </a:r>
            <a:r>
              <a:rPr lang="es-ES_tradnl" sz="2000" dirty="0">
                <a:latin typeface="+mj-lt"/>
                <a:ea typeface="Calibri" pitchFamily="34" charset="0"/>
                <a:cs typeface="Times New Roman" pitchFamily="18" charset="0"/>
              </a:rPr>
              <a:t>EPA dictamina distintas normas con el objetivo de retirar paulatinamente todos los usos del amianto hasta 1997 (esta norma fue revocada judicialmente hasta que entró en vigor en 1991) La federación de sindicatos de trabajadores de la construcción solicita una prohibición global del </a:t>
            </a:r>
            <a:r>
              <a:rPr lang="es-ES_tradnl" sz="2000" dirty="0" smtClean="0">
                <a:latin typeface="+mj-lt"/>
                <a:ea typeface="Calibri" pitchFamily="34" charset="0"/>
                <a:cs typeface="Times New Roman" pitchFamily="18" charset="0"/>
              </a:rPr>
              <a:t>amianto.</a:t>
            </a:r>
            <a:endParaRPr lang="es-ES" sz="2000" dirty="0">
              <a:latin typeface="+mj-lt"/>
              <a:ea typeface="Calibri" pitchFamily="34" charset="0"/>
              <a:cs typeface="Times New Roman" pitchFamily="18" charset="0"/>
            </a:endParaRPr>
          </a:p>
        </p:txBody>
      </p:sp>
      <p:sp>
        <p:nvSpPr>
          <p:cNvPr id="115714" name="Rectangle 2"/>
          <p:cNvSpPr>
            <a:spLocks noChangeArrowheads="1"/>
          </p:cNvSpPr>
          <p:nvPr/>
        </p:nvSpPr>
        <p:spPr bwMode="auto">
          <a:xfrm>
            <a:off x="0" y="4782256"/>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dirty="0" smtClean="0">
                <a:latin typeface="+mj-lt"/>
                <a:ea typeface="Calibri" pitchFamily="34" charset="0"/>
                <a:cs typeface="Times New Roman" pitchFamily="18" charset="0"/>
              </a:rPr>
              <a:t> </a:t>
            </a:r>
          </a:p>
          <a:p>
            <a:pPr marL="0" marR="0" lvl="0" indent="457200" algn="just" defTabSz="914400" rtl="0" eaLnBrk="0" fontAlgn="base" latinLnBrk="0" hangingPunct="0">
              <a:lnSpc>
                <a:spcPct val="100000"/>
              </a:lnSpc>
              <a:spcBef>
                <a:spcPct val="0"/>
              </a:spcBef>
              <a:spcAft>
                <a:spcPct val="0"/>
              </a:spcAft>
              <a:buClrTx/>
              <a:buSzTx/>
              <a:buFontTx/>
              <a:buNone/>
              <a:tabLst/>
            </a:pPr>
            <a:endParaRPr lang="es-ES" sz="2000" dirty="0">
              <a:latin typeface="+mj-lt"/>
              <a:ea typeface="Calibri" pitchFamily="34" charset="0"/>
              <a:cs typeface="Times New Roman" pitchFamily="18" charset="0"/>
            </a:endParaRPr>
          </a:p>
        </p:txBody>
      </p:sp>
      <p:sp>
        <p:nvSpPr>
          <p:cNvPr id="117761" name="Rectangle 1"/>
          <p:cNvSpPr>
            <a:spLocks noChangeArrowheads="1"/>
          </p:cNvSpPr>
          <p:nvPr/>
        </p:nvSpPr>
        <p:spPr bwMode="auto">
          <a:xfrm>
            <a:off x="0" y="4865757"/>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endParaRPr lang="es-ES" sz="2000" dirty="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es-ES_tradnl" sz="2000" dirty="0">
              <a:latin typeface="+mj-lt"/>
              <a:ea typeface="Calibri" pitchFamily="34" charset="0"/>
              <a:cs typeface="Times New Roman" pitchFamily="18" charset="0"/>
            </a:endParaRPr>
          </a:p>
        </p:txBody>
      </p:sp>
      <p:sp>
        <p:nvSpPr>
          <p:cNvPr id="119809" name="Rectangle 1"/>
          <p:cNvSpPr>
            <a:spLocks noChangeArrowheads="1"/>
          </p:cNvSpPr>
          <p:nvPr/>
        </p:nvSpPr>
        <p:spPr bwMode="auto">
          <a:xfrm>
            <a:off x="0" y="3505200"/>
            <a:ext cx="9144000" cy="2627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1993.- </a:t>
            </a:r>
            <a:r>
              <a:rPr lang="es-ES_tradnl" sz="2000" dirty="0">
                <a:latin typeface="+mj-lt"/>
                <a:ea typeface="Calibri" pitchFamily="34" charset="0"/>
                <a:cs typeface="Times New Roman" pitchFamily="18" charset="0"/>
              </a:rPr>
              <a:t>Alemania se une a los Países Bajos, Suiza, Finlandia, Austria e Italia en la prohibición de todas las formas de amianto –excepción hecha de los diafragmas de amianto utilizados en la fabricación de cloro-.</a:t>
            </a:r>
            <a:endParaRPr lang="es-ES" sz="2000" dirty="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1994.- </a:t>
            </a:r>
            <a:r>
              <a:rPr lang="es-ES_tradnl" sz="2000" dirty="0">
                <a:latin typeface="+mj-lt"/>
                <a:ea typeface="Calibri" pitchFamily="34" charset="0"/>
                <a:cs typeface="Times New Roman" pitchFamily="18" charset="0"/>
              </a:rPr>
              <a:t>LA OSHA </a:t>
            </a:r>
            <a:r>
              <a:rPr lang="es-ES_tradnl" sz="2000" dirty="0" smtClean="0">
                <a:latin typeface="+mj-lt"/>
                <a:ea typeface="Calibri" pitchFamily="34" charset="0"/>
                <a:cs typeface="Times New Roman" pitchFamily="18" charset="0"/>
              </a:rPr>
              <a:t>baja </a:t>
            </a:r>
            <a:r>
              <a:rPr lang="es-ES_tradnl" sz="2000" dirty="0">
                <a:latin typeface="+mj-lt"/>
                <a:ea typeface="Calibri" pitchFamily="34" charset="0"/>
                <a:cs typeface="Times New Roman" pitchFamily="18" charset="0"/>
              </a:rPr>
              <a:t>el limite posible de exposición al amianto a 0.1f/ c.c.</a:t>
            </a:r>
            <a:endParaRPr lang="es-ES" sz="2000" dirty="0">
              <a:latin typeface="+mj-l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1999.- </a:t>
            </a:r>
            <a:r>
              <a:rPr lang="es-ES_tradnl" sz="2000" dirty="0" smtClean="0">
                <a:latin typeface="+mj-lt"/>
                <a:ea typeface="Calibri" pitchFamily="34" charset="0"/>
                <a:cs typeface="Times New Roman" pitchFamily="18" charset="0"/>
              </a:rPr>
              <a:t>Canadá </a:t>
            </a:r>
            <a:r>
              <a:rPr lang="es-ES_tradnl" sz="2000" dirty="0">
                <a:latin typeface="+mj-lt"/>
                <a:ea typeface="Calibri" pitchFamily="34" charset="0"/>
                <a:cs typeface="Times New Roman" pitchFamily="18" charset="0"/>
              </a:rPr>
              <a:t>desafía la prohibición francesa en la Organización Mundial del Comercio (la OMC rechaza la teoría del uso controlado y legisla a favor de Francia en el año 2000). La última multinacional fábrica de amianto se convierte en una empresa de fabricación de fibrocemento libre de amianto (Saint-Gobain, Brasil).</a:t>
            </a:r>
          </a:p>
        </p:txBody>
      </p:sp>
      <p:sp>
        <p:nvSpPr>
          <p:cNvPr id="119810" name="Rectangle 2"/>
          <p:cNvSpPr>
            <a:spLocks noChangeArrowheads="1"/>
          </p:cNvSpPr>
          <p:nvPr/>
        </p:nvSpPr>
        <p:spPr bwMode="auto">
          <a:xfrm>
            <a:off x="0" y="5914281"/>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r>
              <a:rPr lang="es-ES_tradnl" sz="2000" b="1" dirty="0">
                <a:latin typeface="+mj-lt"/>
                <a:ea typeface="Calibri" pitchFamily="34" charset="0"/>
                <a:cs typeface="Times New Roman" pitchFamily="18" charset="0"/>
              </a:rPr>
              <a:t>2000.- </a:t>
            </a:r>
            <a:r>
              <a:rPr lang="es-ES_tradnl" sz="2000" dirty="0">
                <a:latin typeface="+mj-lt"/>
                <a:ea typeface="Calibri" pitchFamily="34" charset="0"/>
                <a:cs typeface="Times New Roman" pitchFamily="18" charset="0"/>
              </a:rPr>
              <a:t>Se celebra la mayor conferencia de </a:t>
            </a:r>
            <a:r>
              <a:rPr lang="es-ES_tradnl" sz="2000" dirty="0" smtClean="0">
                <a:latin typeface="+mj-lt"/>
                <a:ea typeface="Calibri" pitchFamily="34" charset="0"/>
                <a:cs typeface="Times New Roman" pitchFamily="18" charset="0"/>
              </a:rPr>
              <a:t>activistas, </a:t>
            </a:r>
            <a:r>
              <a:rPr lang="es-ES_tradnl" sz="2000" dirty="0">
                <a:latin typeface="+mj-lt"/>
                <a:ea typeface="Calibri" pitchFamily="34" charset="0"/>
                <a:cs typeface="Times New Roman" pitchFamily="18" charset="0"/>
              </a:rPr>
              <a:t>sindicatos, profesionales de la salud y grupos de víctimas en </a:t>
            </a:r>
            <a:r>
              <a:rPr lang="es-ES_tradnl" sz="2000" dirty="0" err="1">
                <a:latin typeface="+mj-lt"/>
                <a:ea typeface="Calibri" pitchFamily="34" charset="0"/>
                <a:cs typeface="Times New Roman" pitchFamily="18" charset="0"/>
              </a:rPr>
              <a:t>Osasco</a:t>
            </a:r>
            <a:r>
              <a:rPr lang="es-ES_tradnl" sz="2000" dirty="0">
                <a:latin typeface="+mj-lt"/>
                <a:ea typeface="Calibri" pitchFamily="34" charset="0"/>
                <a:cs typeface="Times New Roman" pitchFamily="18" charset="0"/>
              </a:rPr>
              <a:t>, Brasil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2140</TotalTime>
  <Words>1976</Words>
  <Application>Microsoft Office PowerPoint</Application>
  <PresentationFormat>Presentación en pantalla (4:3)</PresentationFormat>
  <Paragraphs>162</Paragraphs>
  <Slides>15</Slides>
  <Notes>11</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Office Theme</vt:lpstr>
      <vt:lpstr>Diapositiva 1</vt:lpstr>
      <vt:lpstr>Amianto y Salud Pública: Situación actual </vt:lpstr>
      <vt:lpstr>Amianto y Salud Pública: Situación actual </vt:lpstr>
      <vt:lpstr>Amianto y Salud Pública: Situación actual </vt:lpstr>
      <vt:lpstr>Amianto y Salud Pública: Situación actual </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vector>
  </TitlesOfParts>
  <Company>Seeger Weiss LLP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Seeger Weiss LLP</dc:creator>
  <cp:lastModifiedBy>Andrea Peiró</cp:lastModifiedBy>
  <cp:revision>167</cp:revision>
  <dcterms:created xsi:type="dcterms:W3CDTF">2009-08-26T00:37:43Z</dcterms:created>
  <dcterms:modified xsi:type="dcterms:W3CDTF">2012-10-22T07:14:26Z</dcterms:modified>
</cp:coreProperties>
</file>